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  <p:sldMasterId id="2147483673" r:id="rId2"/>
  </p:sldMasterIdLst>
  <p:notesMasterIdLst>
    <p:notesMasterId r:id="rId22"/>
  </p:notesMasterIdLst>
  <p:sldIdLst>
    <p:sldId id="258" r:id="rId3"/>
    <p:sldId id="302" r:id="rId4"/>
    <p:sldId id="266" r:id="rId5"/>
    <p:sldId id="267" r:id="rId6"/>
    <p:sldId id="268" r:id="rId7"/>
    <p:sldId id="270" r:id="rId8"/>
    <p:sldId id="298" r:id="rId9"/>
    <p:sldId id="299" r:id="rId10"/>
    <p:sldId id="273" r:id="rId11"/>
    <p:sldId id="274" r:id="rId12"/>
    <p:sldId id="275" r:id="rId13"/>
    <p:sldId id="287" r:id="rId14"/>
    <p:sldId id="277" r:id="rId15"/>
    <p:sldId id="300" r:id="rId16"/>
    <p:sldId id="301" r:id="rId17"/>
    <p:sldId id="292" r:id="rId18"/>
    <p:sldId id="293" r:id="rId19"/>
    <p:sldId id="296" r:id="rId20"/>
    <p:sldId id="297" r:id="rId21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F6F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D9AA1-C541-4E62-87A5-3445A943688F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692BC-95CD-49EB-A80F-61093A97E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22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3.bin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1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705179-D54C-4DF2-9593-0CC575370DE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516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7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5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A59978-CED7-4DB7-A16B-1B08BF5C4A0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5668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1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7741AA-2A09-4BB9-BF97-A1687891A61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6886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65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53F216-4239-4909-ACC1-9ADCA1C416C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8143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9838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2623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696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4456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26353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44716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2504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5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FB038-8264-4283-AEC2-60FC221556B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51452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33720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79577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3665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484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74834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39677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90228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26791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60476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4613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9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E3DC23-AA3E-408A-9236-DBAB42FCE94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1264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3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AE357E-3CB2-45EB-B8F1-A2F73E8D5B5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394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7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8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A76D7F-1DB5-43D0-9729-873B4208B0B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418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">
    <p:bg>
      <p:bgPr>
        <a:solidFill>
          <a:srgbClr val="F2F2F2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1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4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8469" y="205748"/>
            <a:ext cx="10515600" cy="90015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100" b="1" kern="120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9142413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0F8AF6-415D-4D69-9EE0-FE9916997A2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0027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5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4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8469" y="205748"/>
            <a:ext cx="10515600" cy="90015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100" b="1" kern="120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9142413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16506E-BD4C-4445-941D-C8119941169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0293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69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2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983538" y="136525"/>
            <a:ext cx="4114800" cy="365125"/>
          </a:xfrm>
        </p:spPr>
        <p:txBody>
          <a:bodyPr/>
          <a:lstStyle>
            <a:lvl1pPr>
              <a:defRPr dirty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9269413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91704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3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F75360-4826-41AB-98FC-3FD61FA4797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6776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>
            <a:alpha val="3019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think-cell data - do not delete" hidden="1"/>
          <p:cNvGraphicFramePr>
            <a:graphicFrameLocks noChangeAspect="1"/>
          </p:cNvGraphicFramePr>
          <p:nvPr userDrawn="1">
            <p:custDataLst>
              <p:tags r:id="rId15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7" name="Слайд think-cell" r:id="rId16" imgW="360" imgH="360" progId="TCLayout.ActiveDocument.1">
                  <p:embed/>
                </p:oleObj>
              </mc:Choice>
              <mc:Fallback>
                <p:oleObj name="Слайд think-cell" r:id="rId16" imgW="360" imgH="360" progId="TCLayout.ActiveDocument.1">
                  <p:embed/>
                  <p:pic>
                    <p:nvPicPr>
                      <p:cNvPr id="102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Заголовок 2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  <a:endParaRPr lang="en-US" altLang="en-US" smtClean="0"/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  <a:endParaRPr lang="en-US" altLang="en-US" smtClean="0"/>
          </a:p>
        </p:txBody>
      </p:sp>
      <p:sp>
        <p:nvSpPr>
          <p:cNvPr id="5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192F1-E905-494F-B976-BA88E09B673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407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79562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00000">
              <a:schemeClr val="tx1"/>
            </a:gs>
            <a:gs pos="64000">
              <a:schemeClr val="bg2">
                <a:shade val="96000"/>
                <a:satMod val="120000"/>
                <a:lumMod val="97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3898232"/>
            <a:ext cx="12192000" cy="295976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464887"/>
            <a:ext cx="12192000" cy="231866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altLang="en-US" sz="48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по п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роекту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ru-RU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kumimoji="0" lang="ru-RU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ru-RU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нового Налогового 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кодекса</a:t>
            </a:r>
            <a:endParaRPr kumimoji="0" lang="en-US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271828"/>
            <a:ext cx="12192000" cy="471488"/>
          </a:xfrm>
        </p:spPr>
        <p:txBody>
          <a:bodyPr rtlCol="0"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  <a:r>
              <a:rPr lang="en-US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Астана, </a:t>
            </a:r>
            <a:r>
              <a:rPr lang="ru-RU" sz="1800" i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r>
              <a:rPr lang="en-US" sz="1800" i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327721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Налогообложение нефтяной отрасли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F409DC-A4F7-4B07-117A-AC4A0E450F95}"/>
              </a:ext>
            </a:extLst>
          </p:cNvPr>
          <p:cNvSpPr txBox="1"/>
          <p:nvPr/>
        </p:nvSpPr>
        <p:spPr>
          <a:xfrm>
            <a:off x="67221" y="1767326"/>
            <a:ext cx="12035123" cy="355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4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b="1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Разрешение на </a:t>
            </a:r>
            <a:r>
              <a:rPr lang="ru-RU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применение 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альтернативного налога на недропользование (режим АНН+) со встречными </a:t>
            </a:r>
            <a:r>
              <a:rPr lang="ru-RU" sz="2000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</a:t>
            </a:r>
            <a:r>
              <a:rPr lang="ru-RU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-обязательствами:</a:t>
            </a:r>
            <a:endParaRPr lang="ru-RU" sz="20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145" lvl="4" indent="-144145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инвестирование 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налоговой экономии от перехода на режим АНН+ в месторождение;</a:t>
            </a:r>
          </a:p>
          <a:p>
            <a:pPr marL="144145" lvl="4" indent="-144145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распределение 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высвободившихся денежных средств на социально-экономическое развитие региона, а не на дивиденды.</a:t>
            </a:r>
          </a:p>
          <a:p>
            <a:pPr marL="0" lvl="4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sz="2000" kern="0" dirty="0" smtClean="0">
              <a:solidFill>
                <a:prstClr val="black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marL="0" lvl="4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kern="0" dirty="0" smtClean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Потери Национального фонда 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составят за 1й год – 140 млрд</a:t>
            </a:r>
            <a:r>
              <a:rPr lang="ru-RU" sz="2000" kern="0" dirty="0" smtClean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. тенге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, </a:t>
            </a:r>
            <a:r>
              <a:rPr lang="ru-RU" sz="2000" kern="0" dirty="0" smtClean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к 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2032 году все потери будут </a:t>
            </a:r>
            <a:r>
              <a:rPr lang="ru-RU" sz="2000" b="1" kern="0" dirty="0" smtClean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компенсированы </a:t>
            </a:r>
            <a:r>
              <a:rPr lang="ru-RU" sz="2000" kern="0" dirty="0" smtClean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в 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связи с ростом объемов добычи при режиме АНН</a:t>
            </a:r>
            <a:r>
              <a:rPr lang="ru-RU" sz="2000" kern="0" dirty="0" smtClean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+</a:t>
            </a:r>
            <a:r>
              <a:rPr lang="ru-RU" sz="2000" b="1" kern="0" dirty="0" smtClean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endParaRPr lang="ru-RU" sz="2000" b="1" dirty="0">
              <a:solidFill>
                <a:srgbClr val="002060"/>
              </a:solidFill>
              <a:ea typeface="Tahoma" pitchFamily="34" charset="0"/>
            </a:endParaRPr>
          </a:p>
          <a:p>
            <a:pPr algn="just">
              <a:spcBef>
                <a:spcPts val="300"/>
              </a:spcBef>
              <a:defRPr/>
            </a:pPr>
            <a:r>
              <a:rPr lang="ru-RU" sz="2000" dirty="0">
                <a:solidFill>
                  <a:srgbClr val="002060"/>
                </a:solidFill>
                <a:ea typeface="Tahoma" pitchFamily="34" charset="0"/>
              </a:rPr>
              <a:t> </a:t>
            </a: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DA8607F4-5519-96B0-2389-5F5816BFD067}"/>
              </a:ext>
            </a:extLst>
          </p:cNvPr>
          <p:cNvSpPr/>
          <p:nvPr/>
        </p:nvSpPr>
        <p:spPr>
          <a:xfrm>
            <a:off x="67221" y="1140661"/>
            <a:ext cx="12035123" cy="5397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lvl="4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Стимулирование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разработки истощающихся (зрелых) месторождений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11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Налогообложение горнорудной отрасли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9637" y="1011562"/>
            <a:ext cx="11982708" cy="35238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lvl="0" algn="ctr">
              <a:defRPr/>
            </a:pPr>
            <a:r>
              <a:rPr lang="ru-RU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Стимулирование геологоразведочных работ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19637" y="3649908"/>
            <a:ext cx="11982708" cy="36535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lvl="0" algn="ctr">
              <a:defRPr/>
            </a:pPr>
            <a:r>
              <a:rPr lang="ru-RU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Стимулирование разработки техногенных минеральных образований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4646" y="1361496"/>
            <a:ext cx="11982708" cy="2196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4" algn="just">
              <a:lnSpc>
                <a:spcPct val="114000"/>
              </a:lnSpc>
              <a:spcAft>
                <a:spcPts val="600"/>
              </a:spcAft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Успешная разведка</a:t>
            </a:r>
            <a:endParaRPr lang="ru-RU" sz="16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145" lvl="4" indent="-144145" algn="just">
              <a:lnSpc>
                <a:spcPct val="114000"/>
              </a:lnSpc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отнесение на вычеты всех расходов на ГРР вне зависимости от выделения отдельных участков в новые </a:t>
            </a:r>
            <a:r>
              <a:rPr lang="ru-RU" sz="16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контракты</a:t>
            </a:r>
          </a:p>
          <a:p>
            <a:pPr marL="144145" lvl="4" indent="-144145" algn="just">
              <a:lnSpc>
                <a:spcPct val="114000"/>
              </a:lnSpc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отнесение на вычеты расходов на ГРР по ТПИ через действующие контракты на добычу </a:t>
            </a:r>
          </a:p>
          <a:p>
            <a:pPr marL="144145" lvl="4" indent="-144145" algn="just">
              <a:lnSpc>
                <a:spcPct val="114000"/>
              </a:lnSpc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Неуспешная </a:t>
            </a: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разведка</a:t>
            </a:r>
          </a:p>
          <a:p>
            <a:pPr marL="144145" lvl="4" indent="-144145" algn="just">
              <a:lnSpc>
                <a:spcPct val="114000"/>
              </a:lnSpc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отнесение на вычеты расходов ГРР при исчислении СГД по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внеконтрактной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деятельности</a:t>
            </a:r>
          </a:p>
          <a:p>
            <a:pPr marL="144145" lvl="4" indent="-144145" algn="just">
              <a:lnSpc>
                <a:spcPct val="114000"/>
              </a:lnSpc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отнесение на вычеты расходов на ГРР по ТПИ через действующие контракты на добычу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04646" y="4144826"/>
            <a:ext cx="1198270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4" algn="just"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Понижающий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коэффициента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0,1 к ставке НДПИ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добыче полезных ископаемых из состава ТМО</a:t>
            </a:r>
            <a:endParaRPr lang="ru-RU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4897845"/>
            <a:ext cx="11982708" cy="56192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lvl="0" algn="ctr">
              <a:defRPr/>
            </a:pPr>
            <a:r>
              <a:rPr lang="ru-RU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Применение нулевой ставки НДПИ </a:t>
            </a:r>
            <a:r>
              <a:rPr lang="ru-RU" b="1" u="sng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части/группы действующих месторождений </a:t>
            </a:r>
          </a:p>
          <a:p>
            <a:pPr lvl="0" algn="ctr">
              <a:defRPr/>
            </a:pPr>
            <a:r>
              <a:rPr lang="ru-RU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внутренней нормой рентабельности не выше 15%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9637" y="5646930"/>
            <a:ext cx="1198270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4" algn="just"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Расширение действующей нормы по обнулению НДПИ до достижения 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IRR 15%</a:t>
            </a:r>
            <a:r>
              <a:rPr lang="kk-KZ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но не более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лет </a:t>
            </a:r>
            <a:r>
              <a:rPr lang="ru-RU" sz="1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(сейчас применяется если промышленная добыча начата после 31 декабря 2022 года) </a:t>
            </a:r>
            <a:endParaRPr lang="ru-RU" sz="1400" i="1" dirty="0">
              <a:solidFill>
                <a:schemeClr val="bg1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576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Налогообложение физических лиц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5401"/>
            <a:ext cx="12057517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3050" lvl="4" indent="-273050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Освобождение от ИПН пенсионных выплат граждан </a:t>
            </a:r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lvl="4" indent="-273050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Повышенные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ставки налога на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имущество 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(по шкале ставок)</a:t>
            </a: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lvl="4" indent="-273050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по 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объектам недвижимости совокупной стоимостью свыше 450 млн. тенге</a:t>
            </a:r>
          </a:p>
          <a:p>
            <a:pPr marL="273050" lvl="4" indent="-273050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Повышенные ставки налога на транспорт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lvl="4" indent="-273050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	по 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легковым авто таможенной стоимостью свыше 75 млн. </a:t>
            </a:r>
            <a:r>
              <a:rPr lang="ru-RU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тенге </a:t>
            </a:r>
            <a:r>
              <a:rPr lang="ru-RU" i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(10% от таможенной стоимости)</a:t>
            </a:r>
            <a:endParaRPr lang="ru-RU" sz="2000" b="1" i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lvl="4" indent="-273050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Дополнительное обложение акцизом в размере 10%</a:t>
            </a:r>
          </a:p>
          <a:p>
            <a:pPr marL="273050" lvl="4" indent="-273050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дорогостоящей 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алкогольной продукции стоимостью свыше 500 тыс. тенге/ литр и сигар – свыше 10 тыс. тенге/шт.</a:t>
            </a:r>
          </a:p>
          <a:p>
            <a:pPr marL="273050" lvl="4" indent="-273050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дорогостоящих 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морских судов, летательных аппаратов</a:t>
            </a:r>
          </a:p>
          <a:p>
            <a:pPr marL="273050" lvl="4" indent="-273050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Применение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понижающих коэффициентов к налогу на транспортные средства 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зависимости от срока эксплуатации (от 10 до 20 лет – 0,7; более 20 лет – 0,5</a:t>
            </a: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795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Упрощение уплаты платежей с ФОТ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89186" y="1974611"/>
            <a:ext cx="1159374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20000"/>
              </a:lnSpc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kumimoji="1"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единая база обложения для всех платежей (кроме ИПН): ЗП без вычетов и корректировок</a:t>
            </a:r>
          </a:p>
          <a:p>
            <a:pPr algn="just">
              <a:lnSpc>
                <a:spcPct val="120000"/>
              </a:lnSpc>
              <a:spcAft>
                <a:spcPts val="300"/>
              </a:spcAft>
              <a:defRPr/>
            </a:pPr>
            <a:endParaRPr kumimoji="1" lang="ru-RU" sz="200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20000"/>
              </a:lnSpc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kumimoji="1" lang="ru-RU" sz="20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kumimoji="1"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ИПН вычеты только по </a:t>
            </a:r>
            <a:r>
              <a:rPr kumimoji="1"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ОПВ</a:t>
            </a:r>
            <a:r>
              <a:rPr kumimoji="1"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стандартный вычет </a:t>
            </a:r>
            <a:r>
              <a:rPr kumimoji="1"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МРП </a:t>
            </a:r>
            <a:r>
              <a:rPr kumimoji="1" lang="ru-RU" sz="20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(сейчас 14 МРП)</a:t>
            </a:r>
            <a:r>
              <a:rPr kumimoji="1"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Отмена других вычетов </a:t>
            </a:r>
            <a:r>
              <a:rPr kumimoji="1" lang="ru-RU" sz="20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(ИПН=(ЗП-ОПВ - 30 МРП)*10%)</a:t>
            </a:r>
          </a:p>
          <a:p>
            <a:pPr algn="just">
              <a:lnSpc>
                <a:spcPct val="120000"/>
              </a:lnSpc>
              <a:spcAft>
                <a:spcPts val="300"/>
              </a:spcAft>
              <a:defRPr/>
            </a:pPr>
            <a:endParaRPr kumimoji="1" lang="ru-RU" sz="2000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20000"/>
              </a:lnSpc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kumimoji="1"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уплата платежей через «</a:t>
            </a:r>
            <a:r>
              <a:rPr kumimoji="1"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Правительство для граждан» </a:t>
            </a:r>
            <a:endParaRPr kumimoji="1" lang="ru-RU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340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Инструменты фондирования для бизнеса (1/2)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94090" y="956945"/>
            <a:ext cx="2117725" cy="358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Предлагается: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07454" y="957760"/>
            <a:ext cx="3136305" cy="3589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Текущая ситуация:</a:t>
            </a:r>
          </a:p>
        </p:txBody>
      </p:sp>
      <p:graphicFrame>
        <p:nvGraphicFramePr>
          <p:cNvPr id="13" name="Таблица 12"/>
          <p:cNvGraphicFramePr/>
          <p:nvPr/>
        </p:nvGraphicFramePr>
        <p:xfrm>
          <a:off x="362139" y="1344215"/>
          <a:ext cx="11220261" cy="5471501"/>
        </p:xfrm>
        <a:graphic>
          <a:graphicData uri="http://schemas.openxmlformats.org/drawingml/2006/table">
            <a:tbl>
              <a:tblPr/>
              <a:tblGrid>
                <a:gridCol w="7017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2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7776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50" b="1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1. </a:t>
                      </a:r>
                      <a:r>
                        <a:rPr lang="en-US" sz="1050" b="1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Долговые</a:t>
                      </a:r>
                      <a:r>
                        <a:rPr lang="en-US" sz="1050" b="1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ценные</a:t>
                      </a:r>
                      <a:r>
                        <a:rPr lang="en-US" sz="1050" b="1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бумаги</a:t>
                      </a:r>
                      <a:r>
                        <a:rPr lang="ru-RU" sz="1050" b="1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(кроме ГЦБ)</a:t>
                      </a:r>
                      <a:r>
                        <a:rPr lang="en-US" sz="1050" b="1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казахстанских</a:t>
                      </a:r>
                      <a:r>
                        <a:rPr lang="en-US" sz="1050" b="1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эмитентов</a:t>
                      </a:r>
                      <a:r>
                        <a:rPr lang="en-US" sz="1050" b="1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:</a:t>
                      </a:r>
                      <a:endParaRPr lang="en-US" altLang="en-US" sz="1050" b="1" dirty="0">
                        <a:solidFill>
                          <a:srgbClr val="00206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50" b="1" dirty="0">
                        <a:solidFill>
                          <a:srgbClr val="00000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776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Arial" panose="020B0604020202020204" charset="-52"/>
                        </a:rPr>
                        <a:t>•</a:t>
                      </a:r>
                      <a:r>
                        <a:rPr lang="en-US" sz="1050" b="1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вознаграждение</a:t>
                      </a:r>
                      <a:r>
                        <a:rPr lang="en-US" sz="1050" b="1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по</a:t>
                      </a:r>
                      <a:r>
                        <a:rPr lang="en-US" sz="1050" b="1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ДЦБ , </a:t>
                      </a:r>
                      <a:r>
                        <a:rPr lang="en-US" sz="1050" b="1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полученное</a:t>
                      </a: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:</a:t>
                      </a:r>
                      <a:endParaRPr lang="en-US" altLang="en-US" sz="1050" b="0" dirty="0">
                        <a:solidFill>
                          <a:srgbClr val="00000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50" b="1" dirty="0">
                        <a:solidFill>
                          <a:srgbClr val="00000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573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5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резидентами</a:t>
                      </a:r>
                      <a:r>
                        <a:rPr lang="ru-RU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-ЮЛ</a:t>
                      </a: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- </a:t>
                      </a:r>
                      <a:r>
                        <a:rPr lang="en-US" sz="105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освобождение</a:t>
                      </a: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от</a:t>
                      </a: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КПН</a:t>
                      </a:r>
                      <a:r>
                        <a:rPr lang="ru-RU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по</a:t>
                      </a: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ДЦБ, </a:t>
                      </a:r>
                      <a:r>
                        <a:rPr lang="en-US" sz="105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находящимся</a:t>
                      </a: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на</a:t>
                      </a: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KASE </a:t>
                      </a:r>
                      <a:r>
                        <a:rPr lang="en-US" sz="105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или</a:t>
                      </a: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AIX;</a:t>
                      </a:r>
                      <a:endParaRPr lang="ru-RU" sz="1050" b="0" dirty="0">
                        <a:solidFill>
                          <a:srgbClr val="002060"/>
                        </a:solidFill>
                        <a:latin typeface="Arial" panose="020B0604020202020204" charset="-52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резидентами</a:t>
                      </a:r>
                      <a:r>
                        <a:rPr lang="ru-RU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-ФЛ</a:t>
                      </a: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- </a:t>
                      </a:r>
                      <a:r>
                        <a:rPr lang="en-US" sz="1050" b="0" dirty="0" err="1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освобождение</a:t>
                      </a:r>
                      <a:r>
                        <a:rPr lang="en-US" sz="1050" b="0" dirty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от</a:t>
                      </a:r>
                      <a:r>
                        <a:rPr lang="en-US" sz="1050" b="0" dirty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 ИПН;</a:t>
                      </a:r>
                      <a:endParaRPr lang="en-US" altLang="en-US" sz="1050" b="0" dirty="0">
                        <a:solidFill>
                          <a:srgbClr val="FF000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sz="1050" b="1" dirty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сохранить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сохранить только для казахстанских ДЦБ</a:t>
                      </a:r>
                      <a:endParaRPr lang="en-US" altLang="en-US" sz="1050" b="1" dirty="0">
                        <a:solidFill>
                          <a:srgbClr val="00B05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724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Arial" panose="020B0604020202020204" charset="-52"/>
                        </a:rPr>
                        <a:t>•</a:t>
                      </a:r>
                      <a:r>
                        <a:rPr lang="en-US" sz="105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нерезидентами</a:t>
                      </a: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- </a:t>
                      </a:r>
                      <a:r>
                        <a:rPr lang="en-US" sz="105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налог</a:t>
                      </a: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у </a:t>
                      </a:r>
                      <a:r>
                        <a:rPr lang="en-US" sz="105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источника</a:t>
                      </a:r>
                      <a:r>
                        <a:rPr lang="ru-RU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:</a:t>
                      </a:r>
                      <a:endParaRPr lang="en-US" altLang="en-US" sz="1050" b="0" dirty="0">
                        <a:solidFill>
                          <a:srgbClr val="00000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50" b="1" dirty="0">
                        <a:solidFill>
                          <a:srgbClr val="00B05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776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5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освобождение</a:t>
                      </a: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от</a:t>
                      </a: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КПН/ИПН </a:t>
                      </a:r>
                      <a:r>
                        <a:rPr lang="en-US" sz="105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по</a:t>
                      </a: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ДЦБ, </a:t>
                      </a:r>
                      <a:r>
                        <a:rPr lang="en-US" sz="105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находящимся</a:t>
                      </a: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на</a:t>
                      </a: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KASE </a:t>
                      </a:r>
                      <a:r>
                        <a:rPr lang="en-US" sz="105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или</a:t>
                      </a: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AIX</a:t>
                      </a:r>
                      <a:endParaRPr lang="en-US" altLang="en-US" sz="1050" b="0" dirty="0">
                        <a:solidFill>
                          <a:srgbClr val="00206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с</a:t>
                      </a:r>
                      <a:r>
                        <a:rPr lang="en-US" sz="1050" b="1" dirty="0" err="1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охранить</a:t>
                      </a:r>
                      <a:endParaRPr lang="en-US" altLang="en-US" sz="1050" b="1" dirty="0">
                        <a:solidFill>
                          <a:srgbClr val="00B05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776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в </a:t>
                      </a:r>
                      <a:r>
                        <a:rPr lang="en-US" sz="105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остальных</a:t>
                      </a: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случаях</a:t>
                      </a: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- </a:t>
                      </a:r>
                      <a:r>
                        <a:rPr lang="en-US" sz="1050" b="1" u="sng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общая</a:t>
                      </a:r>
                      <a:r>
                        <a:rPr lang="en-US" sz="1050" b="1" u="sng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50" b="1" u="sng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ставка</a:t>
                      </a:r>
                      <a:r>
                        <a:rPr lang="en-US" sz="1050" b="1" u="sng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50" b="1" u="sng" dirty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- 15%,</a:t>
                      </a:r>
                      <a:r>
                        <a:rPr lang="ru-RU" sz="1050" b="1" u="none" dirty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в</a:t>
                      </a:r>
                      <a:r>
                        <a:rPr lang="ru-RU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50" b="1" u="sng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оффшоры</a:t>
                      </a:r>
                      <a:r>
                        <a:rPr lang="en-US" sz="1050" b="1" u="sng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– 20%</a:t>
                      </a:r>
                      <a:endParaRPr lang="en-US" altLang="en-US" sz="1050" b="0" dirty="0">
                        <a:solidFill>
                          <a:srgbClr val="00206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50" b="1" kern="1200" dirty="0">
                          <a:solidFill>
                            <a:srgbClr val="00B05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в </a:t>
                      </a:r>
                      <a:r>
                        <a:rPr lang="en-US" sz="1050" b="1" kern="1200" dirty="0" err="1">
                          <a:solidFill>
                            <a:srgbClr val="00B05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остальных</a:t>
                      </a:r>
                      <a:r>
                        <a:rPr lang="en-US" sz="1050" b="1" kern="1200" dirty="0">
                          <a:solidFill>
                            <a:srgbClr val="00B05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kern="1200" dirty="0" err="1">
                          <a:solidFill>
                            <a:srgbClr val="00B05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случаях</a:t>
                      </a:r>
                      <a:r>
                        <a:rPr lang="en-US" sz="1050" b="1" kern="1200" dirty="0">
                          <a:solidFill>
                            <a:srgbClr val="00B05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050" b="1" kern="1200" dirty="0" err="1">
                          <a:solidFill>
                            <a:srgbClr val="00B05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общая</a:t>
                      </a:r>
                      <a:r>
                        <a:rPr lang="en-US" sz="1050" b="1" kern="1200" dirty="0">
                          <a:solidFill>
                            <a:srgbClr val="00B05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kern="1200" dirty="0" err="1">
                          <a:solidFill>
                            <a:srgbClr val="00B05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ставка</a:t>
                      </a:r>
                      <a:r>
                        <a:rPr lang="en-US" sz="1050" b="1" kern="1200" dirty="0">
                          <a:solidFill>
                            <a:srgbClr val="00B05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 - 1</a:t>
                      </a:r>
                      <a:r>
                        <a:rPr lang="ru-RU" sz="1050" b="1" kern="1200" dirty="0">
                          <a:solidFill>
                            <a:srgbClr val="00B05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050" b="1" kern="1200" dirty="0">
                          <a:solidFill>
                            <a:srgbClr val="00B05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%,</a:t>
                      </a:r>
                      <a:r>
                        <a:rPr lang="ru-RU" sz="1050" b="1" kern="1200" dirty="0">
                          <a:solidFill>
                            <a:srgbClr val="00B05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50" b="1" kern="1200" dirty="0">
                          <a:solidFill>
                            <a:srgbClr val="00B05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в</a:t>
                      </a:r>
                      <a:r>
                        <a:rPr lang="ru-RU" sz="1050" b="1" kern="1200" dirty="0">
                          <a:solidFill>
                            <a:srgbClr val="00B05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kern="1200" dirty="0" err="1">
                          <a:solidFill>
                            <a:srgbClr val="00B05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оффшоры</a:t>
                      </a:r>
                      <a:r>
                        <a:rPr lang="en-US" sz="1050" b="1" kern="1200" dirty="0">
                          <a:solidFill>
                            <a:srgbClr val="00B05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 – 20%</a:t>
                      </a:r>
                      <a:endParaRPr lang="en-US" altLang="en-US" sz="1050" b="1" kern="1200" dirty="0">
                        <a:solidFill>
                          <a:srgbClr val="00B050"/>
                        </a:solidFill>
                        <a:latin typeface="Arial" panose="020B0604020202020204" charset="-52"/>
                        <a:ea typeface="+mn-ea"/>
                        <a:cs typeface="+mn-cs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154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5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по</a:t>
                      </a: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Конвенциям</a:t>
                      </a: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право</a:t>
                      </a: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снижения</a:t>
                      </a: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до</a:t>
                      </a: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10%</a:t>
                      </a:r>
                      <a:endParaRPr lang="en-US" altLang="en-US" sz="1050" b="0" dirty="0">
                        <a:solidFill>
                          <a:srgbClr val="00206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50" b="1" dirty="0" err="1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нет</a:t>
                      </a:r>
                      <a:r>
                        <a:rPr lang="en-US" sz="1050" b="1" dirty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необходимости</a:t>
                      </a:r>
                      <a:r>
                        <a:rPr lang="en-US" sz="1050" b="1" dirty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применения</a:t>
                      </a:r>
                      <a:r>
                        <a:rPr lang="en-US" sz="1050" b="1" dirty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, </a:t>
                      </a:r>
                      <a:r>
                        <a:rPr lang="en-US" sz="1050" b="1" dirty="0" err="1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упрощение</a:t>
                      </a:r>
                      <a:endParaRPr lang="en-US" altLang="en-US" sz="1050" b="1" dirty="0">
                        <a:solidFill>
                          <a:srgbClr val="00B05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776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Arial" panose="020B0604020202020204" charset="-52"/>
                        </a:rPr>
                        <a:t>•</a:t>
                      </a:r>
                      <a:r>
                        <a:rPr lang="en-US" sz="1050" b="1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прирост</a:t>
                      </a:r>
                      <a:r>
                        <a:rPr lang="en-US" sz="1050" b="1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стоимости</a:t>
                      </a:r>
                      <a:r>
                        <a:rPr lang="en-US" sz="1050" b="1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:</a:t>
                      </a:r>
                      <a:endParaRPr lang="en-US" altLang="en-US" sz="1050" b="0" dirty="0">
                        <a:solidFill>
                          <a:srgbClr val="00000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50" b="1">
                        <a:solidFill>
                          <a:srgbClr val="00000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776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ru-RU" sz="1050" b="0" dirty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облагается независимо от срока владения</a:t>
                      </a:r>
                      <a:endParaRPr lang="en-US" altLang="en-US" sz="1050" b="0" dirty="0">
                        <a:solidFill>
                          <a:srgbClr val="FF000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50" b="1" kern="1200" dirty="0">
                          <a:solidFill>
                            <a:srgbClr val="00B05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при </a:t>
                      </a:r>
                      <a:r>
                        <a:rPr lang="en-US" sz="1050" b="1" kern="1200" dirty="0" err="1">
                          <a:solidFill>
                            <a:srgbClr val="00B05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сроке</a:t>
                      </a:r>
                      <a:r>
                        <a:rPr lang="en-US" sz="1050" b="1" kern="1200" dirty="0">
                          <a:solidFill>
                            <a:srgbClr val="00B05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kern="1200" dirty="0" err="1">
                          <a:solidFill>
                            <a:srgbClr val="00B05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владения</a:t>
                      </a:r>
                      <a:r>
                        <a:rPr lang="en-US" sz="1050" b="1" kern="1200" dirty="0">
                          <a:solidFill>
                            <a:srgbClr val="00B05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kern="1200" dirty="0" err="1">
                          <a:solidFill>
                            <a:srgbClr val="00B05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не</a:t>
                      </a:r>
                      <a:r>
                        <a:rPr lang="en-US" sz="1050" b="1" kern="1200" dirty="0">
                          <a:solidFill>
                            <a:srgbClr val="00B05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kern="1200" dirty="0" err="1">
                          <a:solidFill>
                            <a:srgbClr val="00B05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менее</a:t>
                      </a:r>
                      <a:r>
                        <a:rPr lang="en-US" sz="1050" b="1" kern="1200" dirty="0">
                          <a:solidFill>
                            <a:srgbClr val="00B05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 3 </a:t>
                      </a:r>
                      <a:r>
                        <a:rPr lang="en-US" sz="1050" b="1" kern="1200" dirty="0" err="1">
                          <a:solidFill>
                            <a:srgbClr val="00B05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лет</a:t>
                      </a:r>
                      <a:r>
                        <a:rPr lang="ru-RU" sz="1050" b="1" kern="1200" dirty="0">
                          <a:solidFill>
                            <a:srgbClr val="00B05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kern="1200" dirty="0">
                          <a:solidFill>
                            <a:srgbClr val="00B05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ввести </a:t>
                      </a:r>
                      <a:r>
                        <a:rPr lang="ru-RU" sz="1050" b="1" kern="1200" dirty="0">
                          <a:solidFill>
                            <a:srgbClr val="00B05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освобождение</a:t>
                      </a:r>
                      <a:endParaRPr lang="en-US" altLang="en-US" sz="1050" b="1" kern="1200" dirty="0">
                        <a:solidFill>
                          <a:srgbClr val="00B050"/>
                        </a:solidFill>
                        <a:latin typeface="Arial" panose="020B0604020202020204" charset="-52"/>
                        <a:ea typeface="+mn-ea"/>
                        <a:cs typeface="+mn-cs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7776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5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по</a:t>
                      </a: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находящимся</a:t>
                      </a: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на</a:t>
                      </a: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KASE </a:t>
                      </a:r>
                      <a:r>
                        <a:rPr lang="en-US" sz="105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или</a:t>
                      </a: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AIX – </a:t>
                      </a:r>
                      <a:r>
                        <a:rPr lang="en-US" sz="105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освобождение</a:t>
                      </a:r>
                      <a:endParaRPr lang="en-US" altLang="en-US" sz="1050" b="0" dirty="0">
                        <a:solidFill>
                          <a:srgbClr val="00206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sz="1050" b="1" dirty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сохранить</a:t>
                      </a:r>
                      <a:endParaRPr lang="en-US" altLang="en-US" sz="1050" b="1" dirty="0">
                        <a:solidFill>
                          <a:srgbClr val="00B05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7776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5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прочие</a:t>
                      </a: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–</a:t>
                      </a:r>
                      <a:r>
                        <a:rPr lang="ru-RU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резиденты</a:t>
                      </a: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– 20%/10%; </a:t>
                      </a:r>
                      <a:r>
                        <a:rPr lang="en-US" sz="105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нерезиденты</a:t>
                      </a: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– 15%</a:t>
                      </a:r>
                      <a:endParaRPr lang="en-US" altLang="en-US" sz="1050" b="0" dirty="0">
                        <a:solidFill>
                          <a:srgbClr val="00000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altLang="en-US" sz="1050" b="1" dirty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сохранить</a:t>
                      </a:r>
                      <a:endParaRPr lang="en-US" altLang="en-US" sz="1050" b="1" dirty="0">
                        <a:solidFill>
                          <a:srgbClr val="00B05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7776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50" b="1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2. </a:t>
                      </a:r>
                      <a:r>
                        <a:rPr lang="en-US" sz="1050" b="1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Депозиты</a:t>
                      </a:r>
                      <a:r>
                        <a:rPr lang="en-US" sz="1050" b="1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в БВУ РК </a:t>
                      </a: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– ИПН</a:t>
                      </a:r>
                      <a:r>
                        <a:rPr lang="ru-RU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по</a:t>
                      </a: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вознаграждени</a:t>
                      </a:r>
                      <a:r>
                        <a:rPr lang="ru-RU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ю</a:t>
                      </a: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, </a:t>
                      </a:r>
                      <a:r>
                        <a:rPr lang="en-US" sz="105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полученно</a:t>
                      </a:r>
                      <a:r>
                        <a:rPr lang="ru-RU" sz="105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му</a:t>
                      </a: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ФЛ</a:t>
                      </a:r>
                      <a:r>
                        <a:rPr lang="ru-RU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:</a:t>
                      </a:r>
                      <a:endParaRPr lang="en-US" altLang="en-US" sz="1050" b="1" dirty="0">
                        <a:solidFill>
                          <a:srgbClr val="00206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50" b="1" dirty="0">
                        <a:solidFill>
                          <a:srgbClr val="00B05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7776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ru-RU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Р</a:t>
                      </a:r>
                      <a:r>
                        <a:rPr lang="en-US" sz="105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езидентами</a:t>
                      </a:r>
                      <a:r>
                        <a:rPr lang="ru-RU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- освобождаются</a:t>
                      </a:r>
                      <a:endParaRPr lang="en-US" altLang="en-US" sz="1050" b="0" dirty="0">
                        <a:solidFill>
                          <a:srgbClr val="00206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sz="1050" b="1" dirty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с</a:t>
                      </a:r>
                      <a:r>
                        <a:rPr lang="en-US" sz="1050" b="1" dirty="0" err="1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охранить</a:t>
                      </a:r>
                      <a:r>
                        <a:rPr lang="ru-RU" sz="1050" b="1" dirty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 освобождение</a:t>
                      </a:r>
                      <a:endParaRPr lang="en-US" altLang="en-US" sz="1050" b="1" dirty="0">
                        <a:solidFill>
                          <a:srgbClr val="00B05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7776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ru-RU" sz="1050" b="0" dirty="0">
                          <a:solidFill>
                            <a:srgbClr val="000000"/>
                          </a:solidFill>
                          <a:latin typeface="Arial" panose="020B0604020202020204" charset="-52"/>
                        </a:rPr>
                        <a:t>Н</a:t>
                      </a:r>
                      <a:r>
                        <a:rPr lang="en-US" sz="1050" b="0" dirty="0" err="1">
                          <a:solidFill>
                            <a:srgbClr val="000000"/>
                          </a:solidFill>
                          <a:latin typeface="Arial" panose="020B0604020202020204" charset="-52"/>
                        </a:rPr>
                        <a:t>ерезидентами</a:t>
                      </a:r>
                      <a:r>
                        <a:rPr lang="ru-RU" sz="1050" b="0" dirty="0">
                          <a:solidFill>
                            <a:srgbClr val="000000"/>
                          </a:solidFill>
                          <a:latin typeface="Arial" panose="020B0604020202020204" charset="-52"/>
                        </a:rPr>
                        <a:t> – </a:t>
                      </a:r>
                      <a:r>
                        <a:rPr lang="ru-RU" sz="1050" b="0" dirty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облагаются по ставке 15%</a:t>
                      </a:r>
                      <a:endParaRPr lang="en-US" altLang="en-US" sz="1050" b="0" dirty="0">
                        <a:solidFill>
                          <a:srgbClr val="FF000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sz="1050" b="1" dirty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по вкладам более 1 года – ввести освобождение; менее 1 года - сохранить обложение</a:t>
                      </a:r>
                      <a:endParaRPr lang="en-US" altLang="en-US" sz="1050" b="1" dirty="0">
                        <a:solidFill>
                          <a:srgbClr val="00B05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74573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50" b="1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3. </a:t>
                      </a:r>
                      <a:r>
                        <a:rPr lang="en-US" sz="1050" b="1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Паи</a:t>
                      </a:r>
                      <a:r>
                        <a:rPr lang="en-US" sz="1050" b="1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инвестиционных</a:t>
                      </a:r>
                      <a:r>
                        <a:rPr lang="en-US" sz="1050" b="1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фондов</a:t>
                      </a:r>
                      <a:r>
                        <a:rPr lang="en-US" sz="1050" b="1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 и </a:t>
                      </a:r>
                      <a:r>
                        <a:rPr lang="en-US" sz="1050" b="1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акции</a:t>
                      </a:r>
                      <a:r>
                        <a:rPr lang="en-US" sz="1050" b="1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инвест</a:t>
                      </a:r>
                      <a:r>
                        <a:rPr lang="en-US" sz="1050" b="1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. </a:t>
                      </a:r>
                      <a:r>
                        <a:rPr lang="en-US" sz="1050" b="1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фондов</a:t>
                      </a:r>
                      <a:r>
                        <a:rPr lang="en-US" sz="1050" b="1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недвижимости</a:t>
                      </a:r>
                      <a:r>
                        <a:rPr lang="en-US" sz="1050" b="1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– </a:t>
                      </a:r>
                      <a:r>
                        <a:rPr lang="en-US" sz="1050" b="0" dirty="0" err="1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освобождение</a:t>
                      </a:r>
                      <a:r>
                        <a:rPr lang="en-US" sz="1050" b="0" dirty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от</a:t>
                      </a:r>
                      <a:r>
                        <a:rPr lang="en-US" sz="1050" b="0" dirty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 КПН/ИПН </a:t>
                      </a:r>
                      <a:r>
                        <a:rPr lang="en-US" sz="1050" b="0" dirty="0" err="1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инвестиционного</a:t>
                      </a:r>
                      <a:r>
                        <a:rPr lang="en-US" sz="1050" b="0" dirty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дохода</a:t>
                      </a:r>
                      <a:endParaRPr lang="en-US" altLang="en-US" sz="1050" b="1" dirty="0">
                        <a:solidFill>
                          <a:srgbClr val="FF000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sz="1050" b="1" dirty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ограничить льготу через введение дополнительных условий</a:t>
                      </a:r>
                      <a:endParaRPr lang="en-US" altLang="en-US" sz="1050" b="1" dirty="0">
                        <a:solidFill>
                          <a:srgbClr val="00B05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74573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50" b="1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4. </a:t>
                      </a:r>
                      <a:r>
                        <a:rPr lang="en-US" sz="1050" b="1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Займы</a:t>
                      </a:r>
                      <a:r>
                        <a:rPr lang="en-US" sz="1050" b="1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в БВУ РК – </a:t>
                      </a:r>
                      <a:r>
                        <a:rPr lang="en-US" sz="105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вычет</a:t>
                      </a: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расходов</a:t>
                      </a: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по</a:t>
                      </a: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вознаграждению</a:t>
                      </a: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с </a:t>
                      </a:r>
                      <a:r>
                        <a:rPr lang="en-US" sz="105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ограничением</a:t>
                      </a: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вычета</a:t>
                      </a: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по</a:t>
                      </a: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взаимосвязанным</a:t>
                      </a: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сторонам</a:t>
                      </a: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на</a:t>
                      </a: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основе</a:t>
                      </a: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обратного</a:t>
                      </a: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левереджа</a:t>
                      </a: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(</a:t>
                      </a:r>
                      <a:r>
                        <a:rPr lang="en-US" sz="105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кассовый</a:t>
                      </a: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метод</a:t>
                      </a:r>
                      <a:r>
                        <a:rPr lang="en-US" sz="105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)</a:t>
                      </a:r>
                      <a:endParaRPr lang="en-US" altLang="en-US" sz="1050" b="1" dirty="0">
                        <a:solidFill>
                          <a:srgbClr val="00206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50" b="1" dirty="0" err="1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сохранить</a:t>
                      </a:r>
                      <a:endParaRPr lang="en-US" altLang="en-US" sz="1050" b="1" dirty="0">
                        <a:solidFill>
                          <a:srgbClr val="00B05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0433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Инструменты фондирования для бизнеса (2/2)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94090" y="956945"/>
            <a:ext cx="2117725" cy="358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Предлагается: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07454" y="957760"/>
            <a:ext cx="3136305" cy="3589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Текущая ситуация:</a:t>
            </a:r>
          </a:p>
        </p:txBody>
      </p:sp>
      <p:graphicFrame>
        <p:nvGraphicFramePr>
          <p:cNvPr id="7" name="Таблица 6"/>
          <p:cNvGraphicFramePr/>
          <p:nvPr/>
        </p:nvGraphicFramePr>
        <p:xfrm>
          <a:off x="498475" y="1362075"/>
          <a:ext cx="11042015" cy="4935855"/>
        </p:xfrm>
        <a:graphic>
          <a:graphicData uri="http://schemas.openxmlformats.org/drawingml/2006/table">
            <a:tbl>
              <a:tblPr/>
              <a:tblGrid>
                <a:gridCol w="750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9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769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5. </a:t>
                      </a:r>
                      <a:r>
                        <a:rPr lang="en-US" sz="1000" b="1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Займы</a:t>
                      </a:r>
                      <a:r>
                        <a:rPr lang="en-US" sz="1000" b="1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из-за</a:t>
                      </a:r>
                      <a:r>
                        <a:rPr lang="en-US" sz="1000" b="1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рубежа</a:t>
                      </a:r>
                      <a:r>
                        <a:rPr lang="en-US" sz="1000" b="1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- </a:t>
                      </a: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вычет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расходов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по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вознаграждению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с </a:t>
                      </a: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ограничением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вычета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по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взаимосвязанным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сторонам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на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основе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обратного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левереджа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. </a:t>
                      </a: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Налог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у </a:t>
                      </a: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источника</a:t>
                      </a:r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: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endParaRPr lang="ru-RU" sz="1000" b="0" dirty="0">
                        <a:solidFill>
                          <a:srgbClr val="002060"/>
                        </a:solidFill>
                        <a:latin typeface="Arial" panose="020B0604020202020204" charset="-52"/>
                      </a:endParaRPr>
                    </a:p>
                    <a:p>
                      <a:pPr indent="0">
                        <a:buNone/>
                      </a:pP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общая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ставка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–</a:t>
                      </a:r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1" dirty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15%</a:t>
                      </a:r>
                      <a:endParaRPr lang="en-US" altLang="en-US" sz="1000" b="1" dirty="0">
                        <a:solidFill>
                          <a:srgbClr val="00206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10%</a:t>
                      </a:r>
                      <a:endParaRPr lang="en-US" altLang="en-US" sz="1000" b="1" dirty="0">
                        <a:solidFill>
                          <a:srgbClr val="00B05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93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 u="sng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в </a:t>
                      </a:r>
                      <a:r>
                        <a:rPr lang="en-US" sz="1000" b="1" u="sng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оффшоры</a:t>
                      </a:r>
                      <a:r>
                        <a:rPr lang="en-US" sz="1000" b="1" u="sng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– </a:t>
                      </a:r>
                      <a:r>
                        <a:rPr lang="en-US" sz="1000" b="1" u="sng" dirty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20%</a:t>
                      </a:r>
                      <a:endParaRPr lang="en-US" altLang="en-US" sz="1000" b="1" u="sng" dirty="0">
                        <a:solidFill>
                          <a:srgbClr val="00206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sz="1000" b="1" dirty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2</a:t>
                      </a:r>
                      <a:r>
                        <a:rPr lang="en-US" sz="1000" b="1" dirty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0%</a:t>
                      </a:r>
                      <a:endParaRPr lang="en-US" altLang="en-US" sz="1000" b="1" dirty="0">
                        <a:solidFill>
                          <a:srgbClr val="00B05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54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по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Конвенциям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право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снижения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до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1" dirty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10%</a:t>
                      </a:r>
                      <a:endParaRPr lang="en-US" altLang="en-US" sz="1000" b="0" dirty="0">
                        <a:solidFill>
                          <a:srgbClr val="00206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нет</a:t>
                      </a:r>
                      <a:r>
                        <a:rPr lang="en-US" sz="1000" b="1" dirty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необходимости</a:t>
                      </a:r>
                      <a:r>
                        <a:rPr lang="en-US" sz="1000" b="1" dirty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применения</a:t>
                      </a:r>
                      <a:r>
                        <a:rPr lang="en-US" sz="1000" b="1" dirty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, </a:t>
                      </a:r>
                      <a:r>
                        <a:rPr lang="en-US" sz="1000" b="1" dirty="0" err="1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упрощение</a:t>
                      </a:r>
                      <a:endParaRPr lang="en-US" altLang="en-US" sz="1000" b="1" dirty="0">
                        <a:solidFill>
                          <a:srgbClr val="00B05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93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6. </a:t>
                      </a:r>
                      <a:r>
                        <a:rPr lang="en-US" sz="1000" b="1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Прямые</a:t>
                      </a:r>
                      <a:r>
                        <a:rPr lang="en-US" sz="1000" b="1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инвестиции</a:t>
                      </a:r>
                      <a:r>
                        <a:rPr lang="en-US" sz="1000" b="1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в </a:t>
                      </a:r>
                      <a:r>
                        <a:rPr lang="en-US" sz="1000" b="1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уставный</a:t>
                      </a:r>
                      <a:r>
                        <a:rPr lang="en-US" sz="1000" b="1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капитал</a:t>
                      </a:r>
                      <a:r>
                        <a:rPr lang="en-US" sz="1000" b="1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:</a:t>
                      </a:r>
                      <a:endParaRPr lang="en-US" altLang="en-US" sz="1000" b="1" dirty="0">
                        <a:solidFill>
                          <a:srgbClr val="00206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 dirty="0">
                        <a:solidFill>
                          <a:srgbClr val="00000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93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Arial" panose="020B0604020202020204" charset="-52"/>
                        </a:rPr>
                        <a:t>•</a:t>
                      </a:r>
                      <a:r>
                        <a:rPr lang="en-US" sz="1000" b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Дивиденды: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 dirty="0">
                        <a:solidFill>
                          <a:srgbClr val="00000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charset="-52"/>
                        </a:rPr>
                        <a:t>•</a:t>
                      </a:r>
                      <a:r>
                        <a:rPr lang="en-US" sz="1000" b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Резиденты РК – прибыль облагается КПН (20%) +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 dirty="0">
                        <a:solidFill>
                          <a:srgbClr val="00000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налог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у </a:t>
                      </a: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источника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с </a:t>
                      </a: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дивидендов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ФЛ (</a:t>
                      </a:r>
                      <a:r>
                        <a:rPr lang="en-US" sz="1000" b="1" dirty="0" err="1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освобождение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Arial" panose="020B0604020202020204" charset="-52"/>
                        </a:rPr>
                        <a:t>в </a:t>
                      </a:r>
                      <a:r>
                        <a:rPr lang="en-US" sz="1000" b="0" dirty="0" err="1">
                          <a:solidFill>
                            <a:srgbClr val="000000"/>
                          </a:solidFill>
                          <a:latin typeface="Arial" panose="020B0604020202020204" charset="-52"/>
                        </a:rPr>
                        <a:t>пределах</a:t>
                      </a: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1" dirty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30 </a:t>
                      </a:r>
                      <a:r>
                        <a:rPr lang="en-US" sz="1000" b="1" dirty="0" err="1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тыс</a:t>
                      </a:r>
                      <a:r>
                        <a:rPr lang="en-US" sz="1000" b="1" dirty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. МРП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,</a:t>
                      </a:r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свыше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–</a:t>
                      </a:r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1" dirty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10%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)</a:t>
                      </a:r>
                      <a:endParaRPr lang="en-US" altLang="en-US" sz="1000" b="0" dirty="0">
                        <a:solidFill>
                          <a:srgbClr val="00206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5%</a:t>
                      </a:r>
                      <a:endParaRPr lang="en-US" altLang="en-US" sz="1000" b="1" dirty="0">
                        <a:solidFill>
                          <a:srgbClr val="00B05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 dirty="0" err="1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освобождение</a:t>
                      </a:r>
                      <a:r>
                        <a:rPr lang="en-US" sz="1000" b="0" dirty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по</a:t>
                      </a:r>
                      <a:r>
                        <a:rPr lang="en-US" sz="1000" b="0" dirty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находящимся</a:t>
                      </a:r>
                      <a:r>
                        <a:rPr lang="en-US" sz="1000" b="0" dirty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на</a:t>
                      </a:r>
                      <a:r>
                        <a:rPr lang="en-US" sz="1000" b="0" dirty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 KASE </a:t>
                      </a:r>
                      <a:r>
                        <a:rPr lang="en-US" sz="1000" b="0" dirty="0" err="1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или</a:t>
                      </a:r>
                      <a:r>
                        <a:rPr lang="en-US" sz="1000" b="0" dirty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 AIX</a:t>
                      </a:r>
                      <a:endParaRPr lang="en-US" altLang="en-US" sz="1000" b="0" dirty="0">
                        <a:solidFill>
                          <a:srgbClr val="FF000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sz="1000" b="1" dirty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исключить льготу (5%)</a:t>
                      </a:r>
                      <a:endParaRPr lang="en-US" altLang="en-US" sz="1000" b="1" dirty="0">
                        <a:solidFill>
                          <a:srgbClr val="FF000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193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Arial" panose="020B0604020202020204" charset="-52"/>
                        </a:rPr>
                        <a:t>•</a:t>
                      </a: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Нерезиденты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– </a:t>
                      </a: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прибыль</a:t>
                      </a:r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облагается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КПН (20%) +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 dirty="0">
                        <a:solidFill>
                          <a:srgbClr val="00B05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193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налог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у </a:t>
                      </a: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источника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с </a:t>
                      </a: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дивидендов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– </a:t>
                      </a:r>
                      <a:r>
                        <a:rPr lang="en-US" sz="1000" b="0" dirty="0" err="1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освобождение</a:t>
                      </a:r>
                      <a:r>
                        <a:rPr lang="ru-RU" sz="1000" b="0" dirty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по</a:t>
                      </a:r>
                      <a:r>
                        <a:rPr lang="en-US" sz="1000" b="0" dirty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находящимся</a:t>
                      </a:r>
                      <a:r>
                        <a:rPr lang="en-US" sz="1000" b="0" dirty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на</a:t>
                      </a:r>
                      <a:r>
                        <a:rPr lang="en-US" sz="1000" b="0" dirty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 KASE </a:t>
                      </a:r>
                      <a:r>
                        <a:rPr lang="en-US" sz="1000" b="0" dirty="0" err="1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или</a:t>
                      </a:r>
                      <a:r>
                        <a:rPr lang="en-US" sz="1000" b="0" dirty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 AIX</a:t>
                      </a:r>
                      <a:endParaRPr lang="en-US" altLang="en-US" sz="1000" b="0" dirty="0">
                        <a:solidFill>
                          <a:srgbClr val="FF000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5% (при </a:t>
                      </a:r>
                      <a:r>
                        <a:rPr lang="en-US" sz="1000" b="1" dirty="0" err="1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доле</a:t>
                      </a:r>
                      <a:r>
                        <a:rPr lang="en-US" sz="1000" b="1" dirty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 в </a:t>
                      </a:r>
                      <a:r>
                        <a:rPr lang="ru-RU" sz="1000" b="1" dirty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уставном</a:t>
                      </a:r>
                      <a:r>
                        <a:rPr lang="ru-RU" sz="1000" b="1" baseline="0" dirty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 капитале</a:t>
                      </a:r>
                      <a:r>
                        <a:rPr lang="en-US" sz="1000" b="1" dirty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не</a:t>
                      </a:r>
                      <a:r>
                        <a:rPr lang="en-US" sz="1000" b="1" dirty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менее</a:t>
                      </a:r>
                      <a:r>
                        <a:rPr lang="en-US" sz="1000" b="1" dirty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 25%)</a:t>
                      </a:r>
                      <a:r>
                        <a:rPr lang="ru-RU" sz="1000" b="1" dirty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1" dirty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(в </a:t>
                      </a:r>
                      <a:r>
                        <a:rPr lang="en-US" sz="1000" b="1" dirty="0" err="1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т.ч</a:t>
                      </a:r>
                      <a:r>
                        <a:rPr lang="en-US" sz="1000" b="1" dirty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. с </a:t>
                      </a:r>
                      <a:r>
                        <a:rPr lang="en-US" sz="1000" b="1" dirty="0" err="1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учетом</a:t>
                      </a:r>
                      <a:r>
                        <a:rPr lang="en-US" sz="1000" b="1" dirty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рекоменд</a:t>
                      </a:r>
                      <a:r>
                        <a:rPr lang="en-US" sz="1000" b="1" dirty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. МВФ)</a:t>
                      </a:r>
                      <a:r>
                        <a:rPr lang="ru-RU" sz="1000" b="1" dirty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;</a:t>
                      </a:r>
                      <a:endParaRPr lang="en-US" altLang="en-US" sz="1000" b="1" dirty="0">
                        <a:solidFill>
                          <a:srgbClr val="00B050"/>
                        </a:solidFill>
                        <a:latin typeface="Arial" panose="020B0604020202020204" charset="-5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ru-RU" sz="1000" b="1" dirty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общая ставка</a:t>
                      </a:r>
                      <a:r>
                        <a:rPr lang="en-US" sz="1000" b="1" dirty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 – 15 %</a:t>
                      </a:r>
                      <a:endParaRPr lang="ru-RU" sz="1000" b="1" dirty="0">
                        <a:solidFill>
                          <a:srgbClr val="00B050"/>
                        </a:solidFill>
                        <a:latin typeface="Arial" panose="020B0604020202020204" charset="-5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в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  <a:latin typeface="Arial" panose="020B0604020202020204" charset="-52"/>
                        </a:rPr>
                        <a:t>оффшоры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charset="-52"/>
                        </a:rPr>
                        <a:t> – 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charset="-52"/>
                        </a:rPr>
                        <a:t>20%</a:t>
                      </a:r>
                      <a:endParaRPr lang="en-US" altLang="en-US" sz="1000" b="0" dirty="0">
                        <a:solidFill>
                          <a:schemeClr val="tx1"/>
                        </a:solidFill>
                        <a:latin typeface="Arial" panose="020B0604020202020204" charset="-52"/>
                      </a:endParaRPr>
                    </a:p>
                    <a:p>
                      <a:pPr indent="0" algn="ctr">
                        <a:buNone/>
                      </a:pPr>
                      <a:endParaRPr lang="en-US" altLang="en-US" sz="1000" b="1" dirty="0">
                        <a:solidFill>
                          <a:srgbClr val="00B05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общая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ставка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- </a:t>
                      </a:r>
                      <a:r>
                        <a:rPr lang="en-US" sz="1000" b="1" dirty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15%</a:t>
                      </a:r>
                      <a:endParaRPr lang="en-US" altLang="en-US" sz="1000" b="0" dirty="0">
                        <a:solidFill>
                          <a:srgbClr val="00206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9972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в </a:t>
                      </a: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оффшоры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– 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charset="-52"/>
                        </a:rPr>
                        <a:t>20%</a:t>
                      </a:r>
                      <a:endParaRPr lang="en-US" altLang="en-US" sz="1000" b="0" dirty="0">
                        <a:solidFill>
                          <a:schemeClr val="tx1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300" b="1" dirty="0">
                        <a:solidFill>
                          <a:srgbClr val="00B05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по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Конвенциям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право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снижения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до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5%, 10%</a:t>
                      </a:r>
                      <a:endParaRPr lang="en-US" altLang="en-US" sz="1000" b="0" dirty="0">
                        <a:solidFill>
                          <a:srgbClr val="00206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сохранить</a:t>
                      </a:r>
                      <a:endParaRPr lang="en-US" altLang="en-US" sz="1000" b="1" dirty="0">
                        <a:solidFill>
                          <a:srgbClr val="00B05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193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 panose="020B0604020202020204" charset="-52"/>
                        </a:rPr>
                        <a:t>•</a:t>
                      </a:r>
                      <a:r>
                        <a:rPr lang="en-US" sz="1000" b="1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Прирост</a:t>
                      </a:r>
                      <a:r>
                        <a:rPr lang="en-US" sz="1000" b="1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стоимости</a:t>
                      </a:r>
                      <a:r>
                        <a:rPr lang="en-US" sz="1000" b="1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по</a:t>
                      </a:r>
                      <a:r>
                        <a:rPr lang="en-US" sz="1000" b="1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акциям</a:t>
                      </a:r>
                      <a:r>
                        <a:rPr lang="en-US" sz="1000" b="1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и </a:t>
                      </a:r>
                      <a:r>
                        <a:rPr lang="en-US" sz="1000" b="1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долям</a:t>
                      </a:r>
                      <a:r>
                        <a:rPr lang="en-US" sz="1000" b="1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участия</a:t>
                      </a: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эмитентов РК</a:t>
                      </a:r>
                      <a:r>
                        <a:rPr lang="en-US" sz="1000" b="1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: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 dirty="0">
                        <a:solidFill>
                          <a:srgbClr val="00B05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193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при </a:t>
                      </a: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сроке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владения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не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менее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3 </a:t>
                      </a: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лет</a:t>
                      </a:r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- освобождение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сохранить</a:t>
                      </a:r>
                      <a:endParaRPr lang="en-US" altLang="en-US" sz="1000" b="1" dirty="0">
                        <a:solidFill>
                          <a:srgbClr val="00B05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по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находящимся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на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KASE </a:t>
                      </a: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или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AIX – </a:t>
                      </a: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освобождение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sz="1000" b="1" dirty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с</a:t>
                      </a:r>
                      <a:r>
                        <a:rPr lang="en-US" sz="1000" b="1" dirty="0" err="1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охранить</a:t>
                      </a:r>
                      <a:endParaRPr lang="en-US" altLang="en-US" sz="1000" b="1" dirty="0">
                        <a:solidFill>
                          <a:srgbClr val="00B05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193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прочие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–</a:t>
                      </a:r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резиденты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– 20%/10%; </a:t>
                      </a:r>
                      <a:r>
                        <a:rPr lang="en-US" sz="1000" b="0" dirty="0" err="1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нерезиденты</a:t>
                      </a:r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– 15%</a:t>
                      </a:r>
                      <a:endParaRPr lang="en-US" altLang="en-US" sz="1000" b="0" dirty="0">
                        <a:solidFill>
                          <a:srgbClr val="00206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сохранить</a:t>
                      </a:r>
                      <a:endParaRPr lang="en-US" altLang="en-US" sz="1000" b="1" dirty="0">
                        <a:solidFill>
                          <a:srgbClr val="00B05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77215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Специальные налоговые режимы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651807"/>
              </p:ext>
            </p:extLst>
          </p:nvPr>
        </p:nvGraphicFramePr>
        <p:xfrm>
          <a:off x="283222" y="1066389"/>
          <a:ext cx="11241840" cy="5633176"/>
        </p:xfrm>
        <a:graphic>
          <a:graphicData uri="http://schemas.openxmlformats.org/drawingml/2006/table">
            <a:tbl>
              <a:tblPr/>
              <a:tblGrid>
                <a:gridCol w="1717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3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7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92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67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467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0144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731" marR="8731" marT="8731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4F8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Субъект</a:t>
                      </a:r>
                    </a:p>
                  </a:txBody>
                  <a:tcPr marL="8731" marR="8731" marT="8731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4F8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Объект</a:t>
                      </a:r>
                    </a:p>
                  </a:txBody>
                  <a:tcPr marL="8731" marR="8731" marT="8731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4F8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Предел по доходу</a:t>
                      </a:r>
                    </a:p>
                  </a:txBody>
                  <a:tcPr marL="8731" marR="8731" marT="8731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4F8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Численность работников</a:t>
                      </a:r>
                    </a:p>
                  </a:txBody>
                  <a:tcPr marL="8731" marR="8731" marT="8731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4F8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Ставка</a:t>
                      </a:r>
                    </a:p>
                  </a:txBody>
                  <a:tcPr marL="8731" marR="8731" marT="8731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4F8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530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СНР для самозанятых (патент, мобильное приложение, платформенная занятость)</a:t>
                      </a:r>
                    </a:p>
                  </a:txBody>
                  <a:tcPr marL="8731" marR="8731" marT="8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4F8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ФЛ </a:t>
                      </a:r>
                    </a:p>
                  </a:txBody>
                  <a:tcPr marL="8731" marR="8731" marT="8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Доход</a:t>
                      </a:r>
                    </a:p>
                  </a:txBody>
                  <a:tcPr marL="8731" marR="8731" marT="8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340</a:t>
                      </a:r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МРП в месяц (</a:t>
                      </a:r>
                      <a:r>
                        <a:rPr lang="ru-RU" sz="13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1,25 млн. тенге</a:t>
                      </a:r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  <a:p>
                      <a:pPr algn="ctr" rtl="0" fontAlgn="ctr"/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3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осуществляющие </a:t>
                      </a:r>
                      <a:r>
                        <a:rPr lang="ru-RU" sz="13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виды деятельности </a:t>
                      </a:r>
                      <a:r>
                        <a:rPr lang="ru-RU" sz="13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исключительно согласно перечню</a:t>
                      </a:r>
                    </a:p>
                    <a:p>
                      <a:pPr algn="ctr" rtl="0" fontAlgn="ctr"/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8731" marR="8731" marT="8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4% только ОПВ, СО, ОСМС без ИПН</a:t>
                      </a:r>
                    </a:p>
                  </a:txBody>
                  <a:tcPr marL="8731" marR="8731" marT="8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7724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СНР для малого бизнеса</a:t>
                      </a:r>
                    </a:p>
                  </a:txBody>
                  <a:tcPr marL="8731" marR="8731" marT="8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4F8F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ИП, ТОО</a:t>
                      </a:r>
                    </a:p>
                  </a:txBody>
                  <a:tcPr marL="8731" marR="8731" marT="8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Доход</a:t>
                      </a:r>
                    </a:p>
                  </a:txBody>
                  <a:tcPr marL="8731" marR="8731" marT="8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не более </a:t>
                      </a:r>
                      <a:r>
                        <a:rPr lang="ru-RU" sz="13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135 тыс. МРП </a:t>
                      </a:r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(500 млн. тенге)</a:t>
                      </a:r>
                    </a:p>
                  </a:txBody>
                  <a:tcPr marL="8731" marR="8731" marT="8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Без ограничений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Для производства -2% </a:t>
                      </a:r>
                    </a:p>
                    <a:p>
                      <a:pPr algn="ctr" rtl="0" fontAlgn="ctr"/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Прочие:</a:t>
                      </a:r>
                    </a:p>
                    <a:p>
                      <a:pPr algn="ctr" rtl="0" fontAlgn="ctr"/>
                      <a:r>
                        <a:rPr lang="ru-RU" sz="13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2%</a:t>
                      </a:r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(В2С); 8% (В2В)</a:t>
                      </a:r>
                    </a:p>
                  </a:txBody>
                  <a:tcPr marL="8731" marR="8731" marT="8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18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не ведение </a:t>
                      </a:r>
                      <a:r>
                        <a:rPr lang="ru-RU" sz="13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бух.учета</a:t>
                      </a:r>
                      <a:r>
                        <a:rPr lang="ru-RU" sz="13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ИП в пределах дохода  до 135 тыс. МРП (500 млн. тенге)</a:t>
                      </a:r>
                    </a:p>
                  </a:txBody>
                  <a:tcPr marL="8731" marR="8731" marT="8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1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виды деятельности - запретительный список</a:t>
                      </a:r>
                    </a:p>
                  </a:txBody>
                  <a:tcPr marL="8731" marR="8731" marT="8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027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х</a:t>
                      </a:r>
                    </a:p>
                  </a:txBody>
                  <a:tcPr marL="8731" marR="8731" marT="8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4F8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ЮЛ-СХТП, КФХ</a:t>
                      </a:r>
                    </a:p>
                  </a:txBody>
                  <a:tcPr marL="8731" marR="8731" marT="8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сохраняются </a:t>
                      </a:r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льготы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3772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СНР для КФХ</a:t>
                      </a:r>
                    </a:p>
                  </a:txBody>
                  <a:tcPr marL="8731" marR="8731" marT="8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4F8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КФХ</a:t>
                      </a:r>
                    </a:p>
                  </a:txBody>
                  <a:tcPr marL="8731" marR="8731" marT="8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сохраняются льготы, как есть, только налог платится в виде </a:t>
                      </a:r>
                      <a:r>
                        <a:rPr lang="ru-RU" sz="13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ИПН для КФХ с упразднением ЕЗН</a:t>
                      </a:r>
                    </a:p>
                  </a:txBody>
                  <a:tcPr marL="8731" marR="8731" marT="8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земельный налог по неэффективно используемым землям </a:t>
                      </a:r>
                      <a:r>
                        <a:rPr lang="ru-RU" sz="13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в 40-кратном размере от базовой ставки</a:t>
                      </a:r>
                    </a:p>
                  </a:txBody>
                  <a:tcPr marL="8731" marR="8731" marT="8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026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Запретительный список ОКЭД в СНР для малого бизнеса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9AC24A-AFEF-D5A4-29B6-A9688B55DF46}"/>
              </a:ext>
            </a:extLst>
          </p:cNvPr>
          <p:cNvSpPr txBox="1"/>
          <p:nvPr/>
        </p:nvSpPr>
        <p:spPr>
          <a:xfrm>
            <a:off x="162962" y="928452"/>
            <a:ext cx="6292159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0" fontAlgn="ctr"/>
            <a:r>
              <a:rPr lang="ru-RU" sz="1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Виды деятельности:</a:t>
            </a:r>
          </a:p>
          <a:p>
            <a:pPr algn="just" rtl="0" fontAlgn="ctr"/>
            <a:endParaRPr lang="ru-RU" sz="12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just" rtl="0" fontAlgn="ctr">
              <a:buAutoNum type="arabicParenR"/>
            </a:pP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деятельность, связанная с оборотом наркотических средств, психотропных веществ и прекурсоров;</a:t>
            </a:r>
          </a:p>
          <a:p>
            <a:pPr marL="228600" indent="-228600" algn="just" rtl="0" fontAlgn="ctr">
              <a:buAutoNum type="arabicParenR"/>
            </a:pP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производство и (или) оптовая реализация подакцизной продукции;</a:t>
            </a:r>
          </a:p>
          <a:p>
            <a:pPr marL="228600" indent="-228600" algn="just" rtl="0" fontAlgn="ctr">
              <a:buAutoNum type="arabicParenR"/>
            </a:pP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 по хранению зерна на хлебоприемных пунктах;</a:t>
            </a:r>
          </a:p>
          <a:p>
            <a:pPr marL="228600" indent="-228600" algn="just" rtl="0" fontAlgn="ctr">
              <a:buAutoNum type="arabicParenR"/>
            </a:pP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лотереи;</a:t>
            </a:r>
          </a:p>
          <a:p>
            <a:pPr marL="228600" indent="-228600" algn="just" rtl="0" fontAlgn="ctr">
              <a:buAutoNum type="arabicParenR"/>
            </a:pP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 в сфере игорного бизнеса;</a:t>
            </a:r>
          </a:p>
          <a:p>
            <a:pPr marL="228600" indent="-228600" algn="just" rtl="0" fontAlgn="ctr">
              <a:buAutoNum type="arabicParenR"/>
            </a:pP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деятельность, связанная с оборотом радиоактивных материалов;</a:t>
            </a:r>
          </a:p>
          <a:p>
            <a:pPr marL="228600" indent="-228600" algn="just" fontAlgn="ctr">
              <a:buAutoNum type="arabicParenR"/>
            </a:pP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финансовая, страховая деятельность и посредническая деятельность страхового брокера и страхового агента;</a:t>
            </a:r>
          </a:p>
          <a:p>
            <a:pPr marL="228600" indent="-228600" algn="just" rtl="0" fontAlgn="ctr">
              <a:buAutoNum type="arabicParenR"/>
            </a:pP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аудиторская деятельность;</a:t>
            </a:r>
          </a:p>
          <a:p>
            <a:pPr marL="228600" indent="-228600" algn="just" rtl="0" fontAlgn="ctr">
              <a:buAutoNum type="arabicParenR"/>
            </a:pP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охранная деятельность;</a:t>
            </a:r>
          </a:p>
          <a:p>
            <a:pPr marL="228600" indent="-228600" algn="just" rtl="0" fontAlgn="ctr">
              <a:buAutoNum type="arabicParenR"/>
            </a:pP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деятельность, связанная с оборотом гражданского и служебного оружия и патронов к нему;</a:t>
            </a:r>
          </a:p>
          <a:p>
            <a:pPr marL="228600" indent="-228600" algn="just" rtl="0" fontAlgn="ctr">
              <a:buAutoNum type="arabicParenR"/>
            </a:pP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деятельность по цифровому майнингу I подвида.</a:t>
            </a:r>
          </a:p>
          <a:p>
            <a:pPr marL="228600" indent="-228600" algn="just" fontAlgn="ctr">
              <a:buAutoNum type="arabicParenR"/>
            </a:pPr>
            <a:r>
              <a:rPr kumimoji="1"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реализация 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отдельных видов нефтепродуктов - бензина, дизельного топлива и мазута;</a:t>
            </a:r>
          </a:p>
          <a:p>
            <a:pPr marL="228600" indent="-228600" algn="just" fontAlgn="ctr">
              <a:buAutoNum type="arabicParenR"/>
            </a:pPr>
            <a:r>
              <a:rPr kumimoji="1"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недропользование 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(за исключением деятельности по недропользованию, осуществляемой на основании лицензии на старательство);</a:t>
            </a:r>
          </a:p>
          <a:p>
            <a:pPr marL="228600" indent="-228600" algn="just" fontAlgn="ctr">
              <a:buAutoNum type="arabicParenR"/>
            </a:pPr>
            <a:r>
              <a:rPr kumimoji="1"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сбор 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(заготовка), хранение, переработка и реализация лома и отходов цветных и черных металлов;</a:t>
            </a:r>
          </a:p>
          <a:p>
            <a:pPr marL="228600" indent="-228600" algn="just" fontAlgn="ctr">
              <a:buAutoNum type="arabicParenR"/>
            </a:pPr>
            <a:r>
              <a:rPr kumimoji="1"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деятельность 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рамках финансового лизинга;</a:t>
            </a:r>
          </a:p>
          <a:p>
            <a:pPr marL="228600" indent="-228600" algn="just" fontAlgn="ctr">
              <a:buAutoNum type="arabicParenR"/>
            </a:pP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аренда и эксплуатация торгового рынка;</a:t>
            </a:r>
          </a:p>
          <a:p>
            <a:pPr marL="228600" indent="-228600" algn="just" fontAlgn="ctr">
              <a:buAutoNum type="arabicParenR"/>
            </a:pP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сдача  в субаренду торговых объектов, относящихся к торговым рынкам, стационарным торговым объектам категории 1, 2 и 3;</a:t>
            </a:r>
          </a:p>
          <a:p>
            <a:pPr marL="228600" indent="-228600" algn="just" fontAlgn="ctr">
              <a:buAutoNum type="arabicParenR"/>
            </a:pP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деятельность двух и более налогоплательщиков в сфере предоставления гостиничных услуг на территории одной гостиницы или отдельно стоящего нежилого здания, в которых оказываются такие услуги.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9AC24A-AFEF-D5A4-29B6-A9688B55DF46}"/>
              </a:ext>
            </a:extLst>
          </p:cNvPr>
          <p:cNvSpPr txBox="1"/>
          <p:nvPr/>
        </p:nvSpPr>
        <p:spPr>
          <a:xfrm>
            <a:off x="6913821" y="758323"/>
            <a:ext cx="466826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sz="1200" b="1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ru-RU" sz="1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Формы деятельности:</a:t>
            </a:r>
          </a:p>
          <a:p>
            <a:pPr algn="just">
              <a:defRPr/>
            </a:pPr>
            <a:endParaRPr lang="ru-RU" sz="12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v"/>
              <a:defRPr/>
            </a:pPr>
            <a:r>
              <a:rPr kumimoji="1"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юридические 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лица, в которых доля участия других юридических лиц составляет более 25 процентов;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  <a:defRPr/>
            </a:pP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юридические лица, у которых учредитель или участник одновременно является учредителем или участником другого юридического лица, применяющего специальный налоговый режим или особенности налогообложения;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юридические лица, имеющие структурные подразделения;</a:t>
            </a:r>
            <a:endParaRPr lang="en-US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структурные 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подразделения юридических лиц;</a:t>
            </a:r>
            <a:endParaRPr lang="en-US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налогоплательщики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имеющие иные обособленные структурные подразделения и (или) объекты налогообложения в разных населенных пунктах.</a:t>
            </a:r>
            <a:endParaRPr lang="en-US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v"/>
              <a:defRPr/>
            </a:pPr>
            <a:r>
              <a:rPr kumimoji="1"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некоммерческие 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организации;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  <a:defRPr/>
            </a:pP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через агентские договоры;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  <a:defRPr/>
            </a:pP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участники МФЦА</a:t>
            </a:r>
            <a:r>
              <a:rPr kumimoji="1"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ru-RU" sz="1200" b="1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390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Противодействие искусственному дроблению бизнеса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7150" y="1072594"/>
            <a:ext cx="2749424" cy="8195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Предлагается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79000" y="1120426"/>
            <a:ext cx="9144001" cy="72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lvl="4" algn="just">
              <a:lnSpc>
                <a:spcPct val="114000"/>
              </a:lnSpc>
              <a:spcBef>
                <a:spcPts val="3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/>
              </a:rPr>
              <a:t>Установление </a:t>
            </a:r>
            <a:r>
              <a:rPr kumimoji="0" lang="ru-RU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/>
              </a:rPr>
              <a:t>в Кодексе </a:t>
            </a:r>
            <a:r>
              <a:rPr lang="ru-RU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/>
              </a:rPr>
              <a:t>критериев определения показателей намеренного 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/>
              </a:rPr>
              <a:t>дробления бизнеса</a:t>
            </a:r>
            <a:endParaRPr kumimoji="0" lang="ru-RU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150" y="2806574"/>
            <a:ext cx="2749424" cy="269793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lvl="0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Основные признаки дробления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бизнеса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79000" y="2910470"/>
            <a:ext cx="958158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единое контролирующее </a:t>
            </a:r>
            <a:r>
              <a:rPr lang="ru-RU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лицо</a:t>
            </a:r>
            <a:endParaRPr lang="ru-RU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/>
            </a:endParaRP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единый процесс оказания услуг, </a:t>
            </a:r>
            <a:r>
              <a:rPr lang="ru-RU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производства</a:t>
            </a:r>
            <a:endParaRPr lang="ru-RU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/>
            </a:endParaRP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отсутствие самостоятельности у подконтрольных лиц при принятии </a:t>
            </a:r>
            <a:r>
              <a:rPr lang="ru-RU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решений</a:t>
            </a:r>
            <a:endParaRPr lang="ru-RU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/>
            </a:endParaRP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использование общих ресурсов/активов (сотрудников, основных средств, нематериальных активов) и наличие общих </a:t>
            </a:r>
            <a:r>
              <a:rPr lang="ru-RU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контрагентов</a:t>
            </a:r>
            <a:endParaRPr lang="ru-RU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/>
            </a:endParaRP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формальное распределение ресурсов или их безвозмездное </a:t>
            </a:r>
            <a:r>
              <a:rPr lang="ru-RU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предоставление</a:t>
            </a:r>
            <a:endParaRPr lang="ru-RU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705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6"/>
            <a:ext cx="12192000" cy="866096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Введение дополнительной методики расчета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КНН</a:t>
            </a:r>
          </a:p>
        </p:txBody>
      </p:sp>
      <p:sp>
        <p:nvSpPr>
          <p:cNvPr id="10" name="TextBox 9"/>
          <p:cNvSpPr txBox="1">
            <a:spLocks/>
          </p:cNvSpPr>
          <p:nvPr/>
        </p:nvSpPr>
        <p:spPr bwMode="auto">
          <a:xfrm>
            <a:off x="274212" y="3754735"/>
            <a:ext cx="4799019" cy="3539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spAutoFit/>
          </a:bodyPr>
          <a:lstStyle>
            <a:lvl1pPr marL="177800" indent="-177800" defTabSz="895350">
              <a:buClr>
                <a:schemeClr val="tx2"/>
              </a:buClr>
              <a:buSzPct val="100000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1pPr>
            <a:lvl2pPr marL="193675" indent="-192088" defTabSz="895350">
              <a:buClr>
                <a:schemeClr val="tx2"/>
              </a:buClr>
              <a:buSzPct val="125000"/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2pPr>
            <a:lvl3pPr marL="457200" indent="-261938" defTabSz="895350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3pPr>
            <a:lvl4pPr marL="614363" indent="-155575" defTabSz="895350">
              <a:buClr>
                <a:schemeClr val="tx2"/>
              </a:buClr>
              <a:buSzPct val="120000"/>
              <a:buFont typeface="Arial" panose="020B0604020202020204" pitchFamily="34" charset="0"/>
              <a:buChar char="◦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4pPr>
            <a:lvl5pPr marL="749300" indent="-130175" defTabSz="895350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lnSpc>
                <a:spcPct val="115000"/>
              </a:lnSpc>
              <a:spcAft>
                <a:spcPts val="600"/>
              </a:spcAft>
              <a:buClr>
                <a:srgbClr val="0070CE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КНН= Сумма всех налогов/СГД</a:t>
            </a:r>
          </a:p>
        </p:txBody>
      </p:sp>
      <p:sp>
        <p:nvSpPr>
          <p:cNvPr id="12" name="Прямоугольник 58"/>
          <p:cNvSpPr>
            <a:spLocks noChangeArrowheads="1"/>
          </p:cNvSpPr>
          <p:nvPr/>
        </p:nvSpPr>
        <p:spPr bwMode="auto">
          <a:xfrm>
            <a:off x="6216253" y="4542544"/>
            <a:ext cx="5311775" cy="1713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itchFamily="2" charset="2"/>
              <a:buChar char="q"/>
            </a:pPr>
            <a:r>
              <a:rPr lang="ru-RU" altLang="ru-RU" dirty="0">
                <a:solidFill>
                  <a:srgbClr val="002060"/>
                </a:solidFill>
                <a:cs typeface="Arial" panose="020B0604020202020204" pitchFamily="34" charset="0"/>
              </a:rPr>
              <a:t>+   Позволяет учитывать специфику бизнеса и рентабельность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itchFamily="2" charset="2"/>
              <a:buChar char="q"/>
            </a:pPr>
            <a:r>
              <a:rPr lang="ru-RU" altLang="ru-RU" dirty="0">
                <a:solidFill>
                  <a:srgbClr val="002060"/>
                </a:solidFill>
                <a:cs typeface="Arial" panose="020B0604020202020204" pitchFamily="34" charset="0"/>
              </a:rPr>
              <a:t>- Требует более полной содержательной информации по налогоплательщику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itchFamily="2" charset="2"/>
              <a:buChar char="q"/>
            </a:pPr>
            <a:endParaRPr lang="ru-RU" altLang="ru-RU" dirty="0" smtClean="0">
              <a:cs typeface="Arial" panose="020B0604020202020204" pitchFamily="34" charset="0"/>
            </a:endParaRPr>
          </a:p>
        </p:txBody>
      </p:sp>
      <p:grpSp>
        <p:nvGrpSpPr>
          <p:cNvPr id="13" name="Group 14"/>
          <p:cNvGrpSpPr>
            <a:grpSpLocks/>
          </p:cNvGrpSpPr>
          <p:nvPr/>
        </p:nvGrpSpPr>
        <p:grpSpPr bwMode="auto">
          <a:xfrm>
            <a:off x="274212" y="2925344"/>
            <a:ext cx="4911537" cy="433866"/>
            <a:chOff x="174945" y="307663"/>
            <a:chExt cx="4036470" cy="762297"/>
          </a:xfrm>
        </p:grpSpPr>
        <p:cxnSp>
          <p:nvCxnSpPr>
            <p:cNvPr id="14" name="AutoShape 249"/>
            <p:cNvCxnSpPr>
              <a:cxnSpLocks noChangeShapeType="1"/>
            </p:cNvCxnSpPr>
            <p:nvPr/>
          </p:nvCxnSpPr>
          <p:spPr bwMode="gray">
            <a:xfrm>
              <a:off x="174945" y="1062038"/>
              <a:ext cx="3898087" cy="7922"/>
            </a:xfrm>
            <a:prstGeom prst="straightConnector1">
              <a:avLst/>
            </a:prstGeom>
            <a:noFill/>
            <a:ln w="19050">
              <a:solidFill>
                <a:srgbClr val="0070C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" name="TextBox 16"/>
            <p:cNvSpPr txBox="1">
              <a:spLocks/>
            </p:cNvSpPr>
            <p:nvPr/>
          </p:nvSpPr>
          <p:spPr bwMode="gray">
            <a:xfrm>
              <a:off x="199009" y="307663"/>
              <a:ext cx="4012406" cy="749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3716" anchor="b">
              <a:spAutoFit/>
            </a:bodyPr>
            <a:lstStyle>
              <a:lvl1pPr defTabSz="893763">
                <a:buClr>
                  <a:schemeClr val="tx2"/>
                </a:buClr>
                <a:buSzPct val="100000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1pPr>
              <a:lvl2pPr marL="192088" indent="-190500" defTabSz="893763">
                <a:buClr>
                  <a:schemeClr val="tx2"/>
                </a:buClr>
                <a:buSzPct val="125000"/>
                <a:buFont typeface="Arial" panose="020B0604020202020204" pitchFamily="34" charset="0"/>
                <a:buChar char="•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2pPr>
              <a:lvl3pPr marL="455613" indent="-260350" defTabSz="893763">
                <a:buClr>
                  <a:schemeClr val="tx2"/>
                </a:buClr>
                <a:buSzPct val="120000"/>
                <a:buFont typeface="Arial" panose="020B0604020202020204" pitchFamily="34" charset="0"/>
                <a:buChar char="–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3pPr>
              <a:lvl4pPr marL="612775" indent="-153988" defTabSz="893763">
                <a:buClr>
                  <a:schemeClr val="tx2"/>
                </a:buClr>
                <a:buSzPct val="120000"/>
                <a:buFont typeface="Arial" panose="020B0604020202020204" pitchFamily="34" charset="0"/>
                <a:buChar char="◦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4pPr>
              <a:lvl5pPr marL="749300" indent="-128588" defTabSz="893763"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5pPr>
              <a:lvl6pPr marL="12065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6pPr>
              <a:lvl7pPr marL="16637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7pPr>
              <a:lvl8pPr marL="21209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8pPr>
              <a:lvl9pPr marL="25781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rgbClr val="000000"/>
                </a:buClr>
                <a:buSzTx/>
              </a:pPr>
              <a:r>
                <a:rPr lang="ru-RU" altLang="ru-RU" sz="2400" b="1" i="1" dirty="0" smtClean="0">
                  <a:solidFill>
                    <a:srgbClr val="0070C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ДЕЙСТВУЮЩАЯ МЕТОДИКА</a:t>
              </a:r>
              <a:endParaRPr lang="ru-RU" altLang="ru-RU" sz="2400" b="1" i="1" dirty="0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" name="Группа 41"/>
          <p:cNvGrpSpPr>
            <a:grpSpLocks/>
          </p:cNvGrpSpPr>
          <p:nvPr/>
        </p:nvGrpSpPr>
        <p:grpSpPr bwMode="auto">
          <a:xfrm>
            <a:off x="6345440" y="2953872"/>
            <a:ext cx="5324475" cy="405338"/>
            <a:chOff x="4322763" y="794029"/>
            <a:chExt cx="4646612" cy="369332"/>
          </a:xfrm>
        </p:grpSpPr>
        <p:sp>
          <p:nvSpPr>
            <p:cNvPr id="17" name="TextBox 18"/>
            <p:cNvSpPr txBox="1">
              <a:spLocks/>
            </p:cNvSpPr>
            <p:nvPr/>
          </p:nvSpPr>
          <p:spPr bwMode="auto">
            <a:xfrm>
              <a:off x="4322763" y="794029"/>
              <a:ext cx="452278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defTabSz="895350">
                <a:buClr>
                  <a:schemeClr val="tx2"/>
                </a:buClr>
                <a:buSzPct val="100000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1pPr>
              <a:lvl2pPr marL="193675" indent="-192088" defTabSz="895350">
                <a:buClr>
                  <a:schemeClr val="tx2"/>
                </a:buClr>
                <a:buSzPct val="125000"/>
                <a:buFont typeface="Arial" panose="020B0604020202020204" pitchFamily="34" charset="0"/>
                <a:buChar char="•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2pPr>
              <a:lvl3pPr marL="457200" indent="-261938" defTabSz="895350">
                <a:buClr>
                  <a:schemeClr val="tx2"/>
                </a:buClr>
                <a:buSzPct val="120000"/>
                <a:buFont typeface="Arial" panose="020B0604020202020204" pitchFamily="34" charset="0"/>
                <a:buChar char="–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3pPr>
              <a:lvl4pPr marL="614363" indent="-155575" defTabSz="895350">
                <a:buClr>
                  <a:schemeClr val="tx2"/>
                </a:buClr>
                <a:buSzPct val="120000"/>
                <a:buFont typeface="Arial" panose="020B0604020202020204" pitchFamily="34" charset="0"/>
                <a:buChar char="◦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4pPr>
              <a:lvl5pPr marL="749300" indent="-130175" defTabSz="895350"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5pPr>
              <a:lvl6pPr marL="1206500" indent="-130175" defTabSz="89535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6pPr>
              <a:lvl7pPr marL="1663700" indent="-130175" defTabSz="89535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7pPr>
              <a:lvl8pPr marL="2120900" indent="-130175" defTabSz="89535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8pPr>
              <a:lvl9pPr marL="2578100" indent="-130175" defTabSz="89535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buClr>
                  <a:srgbClr val="0070CE"/>
                </a:buClr>
              </a:pPr>
              <a:r>
                <a:rPr lang="ru-RU" altLang="ru-RU" sz="2400" b="1" i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МЕТОДИКА ПО </a:t>
              </a:r>
              <a:r>
                <a:rPr lang="en-US" altLang="ru-RU" sz="2400" b="1" i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EBITDA</a:t>
              </a:r>
              <a:r>
                <a:rPr lang="ru-RU" altLang="ru-RU" sz="2400" b="1" i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altLang="ru-RU" sz="24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8" name="Straight Connector 19"/>
            <p:cNvCxnSpPr>
              <a:cxnSpLocks/>
            </p:cNvCxnSpPr>
            <p:nvPr/>
          </p:nvCxnSpPr>
          <p:spPr>
            <a:xfrm flipH="1" flipV="1">
              <a:off x="4322763" y="1150938"/>
              <a:ext cx="4646612" cy="7937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9"/>
          <p:cNvSpPr txBox="1">
            <a:spLocks/>
          </p:cNvSpPr>
          <p:nvPr/>
        </p:nvSpPr>
        <p:spPr bwMode="auto">
          <a:xfrm>
            <a:off x="6235577" y="3641858"/>
            <a:ext cx="5544199" cy="70788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spAutoFit/>
          </a:bodyPr>
          <a:lstStyle>
            <a:lvl1pPr marL="177800" indent="-177800" defTabSz="895350">
              <a:buClr>
                <a:schemeClr val="tx2"/>
              </a:buClr>
              <a:buSzPct val="100000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1pPr>
            <a:lvl2pPr marL="193675" indent="-192088" defTabSz="895350">
              <a:buClr>
                <a:schemeClr val="tx2"/>
              </a:buClr>
              <a:buSzPct val="125000"/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2pPr>
            <a:lvl3pPr marL="457200" indent="-261938" defTabSz="895350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3pPr>
            <a:lvl4pPr marL="614363" indent="-155575" defTabSz="895350">
              <a:buClr>
                <a:schemeClr val="tx2"/>
              </a:buClr>
              <a:buSzPct val="120000"/>
              <a:buFont typeface="Arial" panose="020B0604020202020204" pitchFamily="34" charset="0"/>
              <a:buChar char="◦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4pPr>
            <a:lvl5pPr marL="749300" indent="-130175" defTabSz="895350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lnSpc>
                <a:spcPct val="115000"/>
              </a:lnSpc>
              <a:spcAft>
                <a:spcPts val="600"/>
              </a:spcAft>
              <a:buClr>
                <a:srgbClr val="0070CE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КНН= Сумма всех налогов/Операционная прибыль (</a:t>
            </a:r>
            <a:r>
              <a:rPr lang="en-US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EBITDA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0" name="Прямоугольник 58"/>
          <p:cNvSpPr>
            <a:spLocks noChangeArrowheads="1"/>
          </p:cNvSpPr>
          <p:nvPr/>
        </p:nvSpPr>
        <p:spPr bwMode="auto">
          <a:xfrm>
            <a:off x="274212" y="4542544"/>
            <a:ext cx="4799019" cy="1023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itchFamily="2" charset="2"/>
              <a:buChar char="q"/>
            </a:pPr>
            <a:r>
              <a:rPr lang="ru-RU" altLang="ru-RU" dirty="0">
                <a:solidFill>
                  <a:srgbClr val="002060"/>
                </a:solidFill>
                <a:cs typeface="Arial" panose="020B0604020202020204" pitchFamily="34" charset="0"/>
              </a:rPr>
              <a:t>+     Простой способ </a:t>
            </a:r>
            <a:r>
              <a:rPr lang="ru-RU" altLang="ru-RU" dirty="0" smtClean="0">
                <a:solidFill>
                  <a:srgbClr val="002060"/>
                </a:solidFill>
                <a:cs typeface="Arial" panose="020B0604020202020204" pitchFamily="34" charset="0"/>
              </a:rPr>
              <a:t>исчисления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itchFamily="2" charset="2"/>
              <a:buChar char="q"/>
            </a:pPr>
            <a:endParaRPr lang="ru-RU" altLang="ru-RU" sz="7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itchFamily="2" charset="2"/>
              <a:buChar char="q"/>
            </a:pPr>
            <a:r>
              <a:rPr lang="ru-RU" altLang="ru-RU" dirty="0">
                <a:solidFill>
                  <a:srgbClr val="002060"/>
                </a:solidFill>
                <a:cs typeface="Arial" panose="020B0604020202020204" pitchFamily="34" charset="0"/>
              </a:rPr>
              <a:t>- Не учитывает рентабельность предприятия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4212" y="1149790"/>
            <a:ext cx="115858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Предлагается:</a:t>
            </a:r>
          </a:p>
          <a:p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Применение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дополнительной методики расчета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КНН на основе данных по </a:t>
            </a:r>
            <a:r>
              <a:rPr lang="en-US" alt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EBITDA</a:t>
            </a:r>
            <a:r>
              <a:rPr lang="ru-RU" alt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целью определения объективной нагрузки</a:t>
            </a: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54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Поручения Главы государства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" name="Группа 10"/>
          <p:cNvGrpSpPr>
            <a:grpSpLocks/>
          </p:cNvGrpSpPr>
          <p:nvPr/>
        </p:nvGrpSpPr>
        <p:grpSpPr bwMode="auto">
          <a:xfrm>
            <a:off x="2854325" y="1273175"/>
            <a:ext cx="2879725" cy="4549775"/>
            <a:chOff x="2854254" y="1273912"/>
            <a:chExt cx="2880000" cy="4549462"/>
          </a:xfrm>
        </p:grpSpPr>
        <p:sp>
          <p:nvSpPr>
            <p:cNvPr id="26" name="TextBox 4"/>
            <p:cNvSpPr txBox="1">
              <a:spLocks noChangeAspect="1"/>
            </p:cNvSpPr>
            <p:nvPr/>
          </p:nvSpPr>
          <p:spPr bwMode="auto">
            <a:xfrm>
              <a:off x="2854254" y="1822279"/>
              <a:ext cx="2880000" cy="40010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42875" indent="-142875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Перейти к дифференцированным налоговым ставкам </a:t>
              </a: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Снижение КПН с прибыли, направленной на модернизацию </a:t>
              </a: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Упрощение специальных налоговых режимов</a:t>
              </a: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Расширение применения розничного налога</a:t>
              </a: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Внедрение «налога на роскошь»</a:t>
              </a: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Полная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цифровизация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налогового контроля</a:t>
              </a: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Недопущение намеренного дробления организаций</a:t>
              </a:r>
            </a:p>
          </p:txBody>
        </p:sp>
        <p:sp>
          <p:nvSpPr>
            <p:cNvPr id="27" name="TextBox 5"/>
            <p:cNvSpPr txBox="1">
              <a:spLocks noChangeArrowheads="1"/>
            </p:cNvSpPr>
            <p:nvPr/>
          </p:nvSpPr>
          <p:spPr bwMode="auto">
            <a:xfrm>
              <a:off x="2854254" y="1273912"/>
              <a:ext cx="2880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en-US" b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 сентября 2022 года:</a:t>
              </a:r>
            </a:p>
          </p:txBody>
        </p:sp>
      </p:grpSp>
      <p:grpSp>
        <p:nvGrpSpPr>
          <p:cNvPr id="28" name="Группа 11"/>
          <p:cNvGrpSpPr>
            <a:grpSpLocks/>
          </p:cNvGrpSpPr>
          <p:nvPr/>
        </p:nvGrpSpPr>
        <p:grpSpPr bwMode="auto">
          <a:xfrm>
            <a:off x="5899150" y="1273175"/>
            <a:ext cx="2879725" cy="5057775"/>
            <a:chOff x="6042826" y="1273912"/>
            <a:chExt cx="2880000" cy="5057294"/>
          </a:xfrm>
        </p:grpSpPr>
        <p:sp>
          <p:nvSpPr>
            <p:cNvPr id="29" name="TextBox 6"/>
            <p:cNvSpPr txBox="1">
              <a:spLocks noChangeAspect="1"/>
            </p:cNvSpPr>
            <p:nvPr/>
          </p:nvSpPr>
          <p:spPr bwMode="auto">
            <a:xfrm>
              <a:off x="6042826" y="1822279"/>
              <a:ext cx="2880000" cy="45089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42875" indent="-142875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Освобождение инвесторов от уплаты налогов на первые три года в обрабатывающей промышленности</a:t>
              </a: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Налоговые стимулы для переработки в АПК</a:t>
              </a: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Уменьшение на 20% количества налогов и платежей</a:t>
              </a: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Введение прогрессивного налогообложения</a:t>
              </a: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Сокращение налоговых льгот на 20%</a:t>
              </a: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Переход на сервисную модель</a:t>
              </a: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Полная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цифровизация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налогового контроля</a:t>
              </a: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Сокращение на 30% форм налоговой отчетности</a:t>
              </a:r>
            </a:p>
          </p:txBody>
        </p:sp>
        <p:sp>
          <p:nvSpPr>
            <p:cNvPr id="30" name="TextBox 7"/>
            <p:cNvSpPr txBox="1">
              <a:spLocks noChangeArrowheads="1"/>
            </p:cNvSpPr>
            <p:nvPr/>
          </p:nvSpPr>
          <p:spPr bwMode="auto">
            <a:xfrm>
              <a:off x="6042826" y="1273912"/>
              <a:ext cx="2880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en-US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 сентября 2023 года:</a:t>
              </a:r>
            </a:p>
          </p:txBody>
        </p:sp>
      </p:grpSp>
      <p:grpSp>
        <p:nvGrpSpPr>
          <p:cNvPr id="31" name="Группа 12"/>
          <p:cNvGrpSpPr>
            <a:grpSpLocks/>
          </p:cNvGrpSpPr>
          <p:nvPr/>
        </p:nvGrpSpPr>
        <p:grpSpPr bwMode="auto">
          <a:xfrm>
            <a:off x="8943975" y="1273175"/>
            <a:ext cx="2879725" cy="3826189"/>
            <a:chOff x="9071852" y="1273912"/>
            <a:chExt cx="2880000" cy="3826170"/>
          </a:xfrm>
        </p:grpSpPr>
        <p:sp>
          <p:nvSpPr>
            <p:cNvPr id="32" name="TextBox 8"/>
            <p:cNvSpPr txBox="1">
              <a:spLocks noChangeArrowheads="1"/>
            </p:cNvSpPr>
            <p:nvPr/>
          </p:nvSpPr>
          <p:spPr bwMode="auto">
            <a:xfrm>
              <a:off x="9071852" y="1822279"/>
              <a:ext cx="2880000" cy="3277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42875" indent="-142875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Внедрение новой системы налогообложения прибыли и имущества</a:t>
              </a: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Стимулы для реинвестирования прибыли</a:t>
              </a: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Изменение налоговых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спецрежимов</a:t>
              </a:r>
              <a:endParaRPr lang="ru-RU" alt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Разработка прозрачных и конкретных правил получения налоговых льгот</a:t>
              </a: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Реформирование НДС</a:t>
              </a: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Цифровизация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налогового администрирования</a:t>
              </a:r>
            </a:p>
          </p:txBody>
        </p:sp>
        <p:sp>
          <p:nvSpPr>
            <p:cNvPr id="33" name="TextBox 9"/>
            <p:cNvSpPr txBox="1">
              <a:spLocks noChangeArrowheads="1"/>
            </p:cNvSpPr>
            <p:nvPr/>
          </p:nvSpPr>
          <p:spPr bwMode="auto">
            <a:xfrm>
              <a:off x="9137629" y="1273912"/>
              <a:ext cx="27484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en-US" b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07 февраля 2024 года:</a:t>
              </a:r>
            </a:p>
          </p:txBody>
        </p:sp>
      </p:grpSp>
      <p:sp>
        <p:nvSpPr>
          <p:cNvPr id="34" name="Номер слайда 33"/>
          <p:cNvSpPr>
            <a:spLocks noGrp="1"/>
          </p:cNvSpPr>
          <p:nvPr>
            <p:ph type="sldNum" sz="quarter" idx="12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1</a:t>
            </a:fld>
            <a:endParaRPr lang="en-US" sz="1050" dirty="0"/>
          </a:p>
        </p:txBody>
      </p:sp>
      <p:pic>
        <p:nvPicPr>
          <p:cNvPr id="36" name="Picture 23" descr="C:\Users\kazbekov_e\Downloads\dsc-8977-24_mediumThumb.png">
            <a:extLst>
              <a:ext uri="{FF2B5EF4-FFF2-40B4-BE49-F238E27FC236}">
                <a16:creationId xmlns:a16="http://schemas.microsoft.com/office/drawing/2014/main" id="{5413E143-9635-42B5-BD4E-D5A12164AB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691" r="19846" b="6928"/>
          <a:stretch/>
        </p:blipFill>
        <p:spPr bwMode="auto">
          <a:xfrm>
            <a:off x="75351" y="1164657"/>
            <a:ext cx="2613874" cy="2362943"/>
          </a:xfrm>
          <a:prstGeom prst="ellipse">
            <a:avLst/>
          </a:prstGeom>
          <a:ln w="63500" cap="rnd">
            <a:solidFill>
              <a:schemeClr val="tx1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5467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Предсказуемость налогового законодательства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98703" y="1710199"/>
            <a:ext cx="3071812" cy="1313569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98425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Предсказуемость налоговой политики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498703" y="3161944"/>
            <a:ext cx="3071812" cy="993597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98425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Толкование налогового </a:t>
            </a: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законодательства</a:t>
            </a:r>
            <a:endParaRPr kumimoji="0" lang="ru-RU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TextBox 6"/>
          <p:cNvSpPr txBox="1">
            <a:spLocks noChangeArrowheads="1"/>
          </p:cNvSpPr>
          <p:nvPr/>
        </p:nvSpPr>
        <p:spPr bwMode="auto">
          <a:xfrm>
            <a:off x="3735612" y="2023492"/>
            <a:ext cx="80629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>
            <a:spAutoFit/>
          </a:bodyPr>
          <a:lstStyle>
            <a:lvl1pPr marL="142875" indent="-142875"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fontAlgn="base">
              <a:spcBef>
                <a:spcPts val="600"/>
              </a:spcBef>
              <a:spcAft>
                <a:spcPct val="0"/>
              </a:spcAft>
              <a:buClr>
                <a:prstClr val="black"/>
              </a:buClr>
              <a:buFont typeface="Arial" panose="020B0604020202020204" pitchFamily="34" charset="0"/>
              <a:buChar char="•"/>
            </a:pPr>
            <a:r>
              <a:rPr lang="ru-RU" altLang="ru-RU" dirty="0">
                <a:solidFill>
                  <a:prstClr val="black"/>
                </a:solidFill>
                <a:latin typeface="Arial" panose="020B0604020202020204" pitchFamily="34" charset="0"/>
              </a:rPr>
              <a:t>принятие Концепции налоговой политики до 2030 года с отражением основных планируемых изменений</a:t>
            </a:r>
          </a:p>
        </p:txBody>
      </p:sp>
      <p:sp>
        <p:nvSpPr>
          <p:cNvPr id="40" name="TextBox 7"/>
          <p:cNvSpPr txBox="1">
            <a:spLocks noChangeArrowheads="1"/>
          </p:cNvSpPr>
          <p:nvPr/>
        </p:nvSpPr>
        <p:spPr bwMode="auto">
          <a:xfrm>
            <a:off x="3735611" y="3351390"/>
            <a:ext cx="80629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42875" indent="-142875"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ts val="600"/>
              </a:spcBef>
              <a:spcAft>
                <a:spcPct val="0"/>
              </a:spcAft>
              <a:buClr>
                <a:prstClr val="black"/>
              </a:buClr>
              <a:buFont typeface="Arial" panose="020B0604020202020204" pitchFamily="34" charset="0"/>
              <a:buChar char="•"/>
            </a:pPr>
            <a:r>
              <a:rPr lang="en-US" altLang="ru-RU" dirty="0" err="1">
                <a:solidFill>
                  <a:prstClr val="black"/>
                </a:solidFill>
                <a:latin typeface="Arial" panose="020B0604020202020204" pitchFamily="34" charset="0"/>
              </a:rPr>
              <a:t>создание</a:t>
            </a:r>
            <a:r>
              <a:rPr lang="ru-RU" altLang="ru-RU" dirty="0">
                <a:solidFill>
                  <a:prstClr val="black"/>
                </a:solidFill>
                <a:latin typeface="Arial" panose="020B0604020202020204" pitchFamily="34" charset="0"/>
              </a:rPr>
              <a:t> Методического совета на уровне Заместителя Премьер - Министра для единого толкования спорных норм </a:t>
            </a: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498703" y="1614949"/>
            <a:ext cx="3071812" cy="0"/>
          </a:xfrm>
          <a:prstGeom prst="line">
            <a:avLst/>
          </a:prstGeom>
          <a:noFill/>
          <a:ln w="12700" cap="flat" cmpd="sng" algn="ctr">
            <a:solidFill>
              <a:srgbClr val="002060"/>
            </a:solidFill>
            <a:prstDash val="solid"/>
            <a:miter lim="800000"/>
          </a:ln>
          <a:effectLst/>
        </p:spPr>
      </p:cxnSp>
      <p:sp>
        <p:nvSpPr>
          <p:cNvPr id="42" name="TextBox 9"/>
          <p:cNvSpPr txBox="1">
            <a:spLocks noChangeArrowheads="1"/>
          </p:cNvSpPr>
          <p:nvPr/>
        </p:nvSpPr>
        <p:spPr bwMode="auto">
          <a:xfrm>
            <a:off x="498703" y="1179974"/>
            <a:ext cx="24828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ru-RU" alt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</a:t>
            </a: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3735615" y="1614949"/>
            <a:ext cx="8062913" cy="0"/>
          </a:xfrm>
          <a:prstGeom prst="line">
            <a:avLst/>
          </a:prstGeom>
          <a:noFill/>
          <a:ln w="12700" cap="flat" cmpd="sng" algn="ctr">
            <a:solidFill>
              <a:srgbClr val="002060"/>
            </a:solidFill>
            <a:prstDash val="solid"/>
            <a:miter lim="800000"/>
          </a:ln>
          <a:effectLst/>
        </p:spPr>
      </p:cxnSp>
      <p:sp>
        <p:nvSpPr>
          <p:cNvPr id="44" name="TextBox 11"/>
          <p:cNvSpPr txBox="1">
            <a:spLocks noChangeArrowheads="1"/>
          </p:cNvSpPr>
          <p:nvPr/>
        </p:nvSpPr>
        <p:spPr bwMode="auto">
          <a:xfrm>
            <a:off x="3735615" y="1184737"/>
            <a:ext cx="24812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ru-RU" alt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98703" y="4397741"/>
            <a:ext cx="3071812" cy="117919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98425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kumimoji="0" lang="ru-RU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перативность</a:t>
            </a: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принятия</a:t>
            </a:r>
            <a:r>
              <a:rPr kumimoji="0" lang="ru-RU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решений</a:t>
            </a:r>
            <a:endParaRPr kumimoji="0" lang="ru-RU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Box 7"/>
          <p:cNvSpPr txBox="1">
            <a:spLocks noChangeArrowheads="1"/>
          </p:cNvSpPr>
          <p:nvPr/>
        </p:nvSpPr>
        <p:spPr bwMode="auto">
          <a:xfrm>
            <a:off x="3735610" y="4446262"/>
            <a:ext cx="806291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42875" indent="-142875"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fontAlgn="base">
              <a:spcBef>
                <a:spcPts val="600"/>
              </a:spcBef>
              <a:spcAft>
                <a:spcPct val="0"/>
              </a:spcAft>
              <a:buClr>
                <a:prstClr val="black"/>
              </a:buClr>
              <a:buFont typeface="Arial" panose="020B0604020202020204" pitchFamily="34" charset="0"/>
              <a:buChar char="•"/>
            </a:pPr>
            <a:r>
              <a:rPr lang="ru-RU" altLang="ru-RU" dirty="0" smtClean="0">
                <a:solidFill>
                  <a:prstClr val="black"/>
                </a:solidFill>
                <a:latin typeface="Arial" panose="020B0604020202020204" pitchFamily="34" charset="0"/>
              </a:rPr>
              <a:t>для </a:t>
            </a:r>
            <a:r>
              <a:rPr lang="ru-RU" altLang="ru-RU" dirty="0">
                <a:solidFill>
                  <a:prstClr val="black"/>
                </a:solidFill>
                <a:latin typeface="Arial" panose="020B0604020202020204" pitchFamily="34" charset="0"/>
              </a:rPr>
              <a:t>оперативного, гибкого реагирования и внесения улучшающих изменений переход к подзаконным актам Правительства и уполномоченного </a:t>
            </a:r>
            <a:r>
              <a:rPr lang="ru-RU" altLang="ru-RU" dirty="0" smtClean="0">
                <a:solidFill>
                  <a:prstClr val="black"/>
                </a:solidFill>
                <a:latin typeface="Arial" panose="020B0604020202020204" pitchFamily="34" charset="0"/>
              </a:rPr>
              <a:t>органа</a:t>
            </a:r>
            <a:endParaRPr lang="ru-RU" altLang="ru-RU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458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Сокращение количества налогов и обязательных платежей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428625" y="1455738"/>
            <a:ext cx="2447925" cy="50038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]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28625" y="1038225"/>
            <a:ext cx="2447925" cy="433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Налоги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068639" y="1154111"/>
            <a:ext cx="2447925" cy="50038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]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030538" y="1038225"/>
            <a:ext cx="2447925" cy="433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Платы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5682456" y="1154111"/>
            <a:ext cx="3095625" cy="50038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]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598320" y="1038225"/>
            <a:ext cx="3129756" cy="433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Сборы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8883650" y="1590911"/>
            <a:ext cx="3095625" cy="50038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]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8883650" y="1038225"/>
            <a:ext cx="3095625" cy="433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Пошлины</a:t>
            </a:r>
          </a:p>
        </p:txBody>
      </p:sp>
      <p:sp>
        <p:nvSpPr>
          <p:cNvPr id="44" name="TextBox 11"/>
          <p:cNvSpPr txBox="1">
            <a:spLocks noChangeArrowheads="1"/>
          </p:cNvSpPr>
          <p:nvPr/>
        </p:nvSpPr>
        <p:spPr bwMode="auto">
          <a:xfrm>
            <a:off x="407987" y="1503363"/>
            <a:ext cx="246380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15900" indent="-215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alt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Единый земельный налог </a:t>
            </a:r>
            <a:endParaRPr lang="en-US" altLang="en-US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12"/>
          <p:cNvSpPr txBox="1">
            <a:spLocks noChangeArrowheads="1"/>
          </p:cNvSpPr>
          <p:nvPr/>
        </p:nvSpPr>
        <p:spPr bwMode="auto">
          <a:xfrm>
            <a:off x="3025776" y="1503363"/>
            <a:ext cx="2413000" cy="233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15900" indent="-215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alt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использование особо охраняемых природных территорий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alt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размещение наружной (визуальной) рекламы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alt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пользование лицензиями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alt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пользование водными ресурсами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alt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лесные пользования 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alt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пользование животным миром</a:t>
            </a:r>
          </a:p>
        </p:txBody>
      </p:sp>
      <p:sp>
        <p:nvSpPr>
          <p:cNvPr id="46" name="TextBox 13"/>
          <p:cNvSpPr txBox="1">
            <a:spLocks noChangeArrowheads="1"/>
          </p:cNvSpPr>
          <p:nvPr/>
        </p:nvSpPr>
        <p:spPr bwMode="auto">
          <a:xfrm>
            <a:off x="5579269" y="1503363"/>
            <a:ext cx="3208337" cy="2146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15900" indent="-215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ts val="3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alt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altLang="en-US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гос.регистрацию</a:t>
            </a:r>
            <a:r>
              <a:rPr lang="ru-RU" alt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залога движимого имущества</a:t>
            </a:r>
          </a:p>
          <a:p>
            <a:pPr fontAlgn="base">
              <a:spcBef>
                <a:spcPts val="3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alt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altLang="en-US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гос.регистрацию</a:t>
            </a:r>
            <a:r>
              <a:rPr lang="ru-RU" alt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космических объектов</a:t>
            </a:r>
          </a:p>
          <a:p>
            <a:pPr fontAlgn="base">
              <a:spcBef>
                <a:spcPts val="3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alt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altLang="en-US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гос.регистрацию</a:t>
            </a:r>
            <a:r>
              <a:rPr lang="ru-RU" alt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лек.средств</a:t>
            </a:r>
            <a:r>
              <a:rPr lang="ru-RU" alt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altLang="en-US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медизделий</a:t>
            </a:r>
            <a:r>
              <a:rPr lang="ru-RU" alt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fontAlgn="base">
              <a:spcBef>
                <a:spcPts val="3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alt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постановку на учет теле-радиоканала, периодического печатного издания</a:t>
            </a:r>
          </a:p>
          <a:p>
            <a:pPr fontAlgn="base">
              <a:spcBef>
                <a:spcPts val="3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alt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выдачу документов для участников банковского и страхового рынков </a:t>
            </a:r>
          </a:p>
          <a:p>
            <a:pPr fontAlgn="base">
              <a:spcBef>
                <a:spcPts val="3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alt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выдачу разрешения на использование радиочастотного спектра</a:t>
            </a:r>
          </a:p>
        </p:txBody>
      </p:sp>
      <p:sp>
        <p:nvSpPr>
          <p:cNvPr id="47" name="TextBox 14"/>
          <p:cNvSpPr txBox="1">
            <a:spLocks noChangeArrowheads="1"/>
          </p:cNvSpPr>
          <p:nvPr/>
        </p:nvSpPr>
        <p:spPr bwMode="auto">
          <a:xfrm>
            <a:off x="8883650" y="1503363"/>
            <a:ext cx="3142456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15900" indent="-215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alt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выдачу удостоверения личности моряка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alt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совершение нотариальных действий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alt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выдачу удостоверения международных автомобильных перевозок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alt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выдачу разрешений на импорт, экспорт и реэкспорт видов животных и растений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alt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совершение УО в области интеллектуальной собственности юридических действий</a:t>
            </a:r>
          </a:p>
        </p:txBody>
      </p:sp>
      <p:sp>
        <p:nvSpPr>
          <p:cNvPr id="48" name="TextBox 15"/>
          <p:cNvSpPr txBox="1">
            <a:spLocks noChangeArrowheads="1"/>
          </p:cNvSpPr>
          <p:nvPr/>
        </p:nvSpPr>
        <p:spPr bwMode="auto">
          <a:xfrm>
            <a:off x="361157" y="3985950"/>
            <a:ext cx="2466975" cy="754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Нет потерь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9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(новый КБК по ИПН для КФХ и компенсация </a:t>
            </a:r>
            <a:r>
              <a:rPr lang="ru-RU" altLang="en-US" sz="9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 за счет повышения ставки по другим налогам</a:t>
            </a:r>
            <a:r>
              <a:rPr lang="ru-RU" altLang="en-US" sz="9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9" name="TextBox 16"/>
          <p:cNvSpPr txBox="1">
            <a:spLocks noChangeArrowheads="1"/>
          </p:cNvSpPr>
          <p:nvPr/>
        </p:nvSpPr>
        <p:spPr bwMode="auto">
          <a:xfrm>
            <a:off x="2965450" y="3985950"/>
            <a:ext cx="2427288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потери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14,4 млрд. </a:t>
            </a:r>
            <a:r>
              <a:rPr lang="ru-RU" altLang="en-US" b="1" dirty="0">
                <a:solidFill>
                  <a:prstClr val="black"/>
                </a:solidFill>
                <a:cs typeface="Calibri" panose="020F0502020204030204" pitchFamily="34" charset="0"/>
              </a:rPr>
              <a:t>₸</a:t>
            </a:r>
            <a:endParaRPr lang="ru-RU" alt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17"/>
          <p:cNvSpPr txBox="1">
            <a:spLocks noChangeArrowheads="1"/>
          </p:cNvSpPr>
          <p:nvPr/>
        </p:nvSpPr>
        <p:spPr bwMode="auto">
          <a:xfrm>
            <a:off x="5627688" y="3985950"/>
            <a:ext cx="3068638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потери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alt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alt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млрд. </a:t>
            </a:r>
            <a:r>
              <a:rPr lang="ru-RU" altLang="en-US" b="1" dirty="0">
                <a:solidFill>
                  <a:prstClr val="black"/>
                </a:solidFill>
                <a:cs typeface="Calibri" panose="020F0502020204030204" pitchFamily="34" charset="0"/>
              </a:rPr>
              <a:t>₸</a:t>
            </a:r>
            <a:endParaRPr lang="ru-RU" alt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18"/>
          <p:cNvSpPr txBox="1">
            <a:spLocks noChangeArrowheads="1"/>
          </p:cNvSpPr>
          <p:nvPr/>
        </p:nvSpPr>
        <p:spPr bwMode="auto">
          <a:xfrm>
            <a:off x="8883650" y="3984363"/>
            <a:ext cx="3095625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потери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</a:t>
            </a:r>
            <a:r>
              <a:rPr lang="en-US" alt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alt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млрд. </a:t>
            </a:r>
            <a:r>
              <a:rPr lang="ru-RU" altLang="en-US" b="1" dirty="0">
                <a:solidFill>
                  <a:prstClr val="black"/>
                </a:solidFill>
                <a:cs typeface="Calibri" panose="020F0502020204030204" pitchFamily="34" charset="0"/>
              </a:rPr>
              <a:t>₸</a:t>
            </a:r>
            <a:endParaRPr lang="ru-RU" alt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361157" y="4028233"/>
            <a:ext cx="11555413" cy="0"/>
          </a:xfrm>
          <a:prstGeom prst="line">
            <a:avLst/>
          </a:prstGeom>
          <a:noFill/>
          <a:ln w="12700" cap="flat" cmpd="sng" algn="ctr">
            <a:solidFill>
              <a:srgbClr val="002060"/>
            </a:solidFill>
            <a:prstDash val="solid"/>
            <a:miter lim="800000"/>
          </a:ln>
          <a:effectLst/>
        </p:spPr>
      </p:cxnSp>
      <p:sp>
        <p:nvSpPr>
          <p:cNvPr id="53" name="Левая фигурная скобка 52"/>
          <p:cNvSpPr/>
          <p:nvPr/>
        </p:nvSpPr>
        <p:spPr>
          <a:xfrm>
            <a:off x="2727545" y="2731215"/>
            <a:ext cx="333375" cy="1143000"/>
          </a:xfrm>
          <a:prstGeom prst="leftBrace">
            <a:avLst/>
          </a:prstGeom>
          <a:noFill/>
          <a:ln w="127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TextBox 15"/>
          <p:cNvSpPr txBox="1">
            <a:spLocks noChangeArrowheads="1"/>
          </p:cNvSpPr>
          <p:nvPr/>
        </p:nvSpPr>
        <p:spPr bwMode="auto">
          <a:xfrm>
            <a:off x="272874" y="3128007"/>
            <a:ext cx="2371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Объединение</a:t>
            </a:r>
          </a:p>
        </p:txBody>
      </p:sp>
      <p:sp>
        <p:nvSpPr>
          <p:cNvPr id="55" name="TextBox 23"/>
          <p:cNvSpPr txBox="1">
            <a:spLocks noChangeArrowheads="1"/>
          </p:cNvSpPr>
          <p:nvPr/>
        </p:nvSpPr>
        <p:spPr bwMode="auto">
          <a:xfrm>
            <a:off x="624086" y="4661888"/>
            <a:ext cx="668773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ru-RU" altLang="en-US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</a:t>
            </a:r>
            <a:endParaRPr lang="en-US" altLang="en-US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Стрелка вправо 55"/>
          <p:cNvSpPr/>
          <p:nvPr/>
        </p:nvSpPr>
        <p:spPr>
          <a:xfrm>
            <a:off x="1295598" y="4831750"/>
            <a:ext cx="528638" cy="155575"/>
          </a:xfrm>
          <a:prstGeom prst="right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TextBox 25"/>
          <p:cNvSpPr txBox="1">
            <a:spLocks noChangeArrowheads="1"/>
          </p:cNvSpPr>
          <p:nvPr/>
        </p:nvSpPr>
        <p:spPr bwMode="auto">
          <a:xfrm>
            <a:off x="1869262" y="4673000"/>
            <a:ext cx="668773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ru-RU" altLang="en-US" sz="10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en-US" sz="10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</a:t>
            </a:r>
            <a:endParaRPr lang="en-US" altLang="en-US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28"/>
          <p:cNvSpPr txBox="1">
            <a:spLocks noChangeArrowheads="1"/>
          </p:cNvSpPr>
          <p:nvPr/>
        </p:nvSpPr>
        <p:spPr bwMode="auto">
          <a:xfrm>
            <a:off x="3113629" y="5263457"/>
            <a:ext cx="70802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373</a:t>
            </a:r>
            <a:endParaRPr lang="ru-RU" altLang="en-US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ставок</a:t>
            </a:r>
            <a:endParaRPr lang="en-US" altLang="en-US" sz="28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Стрелка вправо 58"/>
          <p:cNvSpPr/>
          <p:nvPr/>
        </p:nvSpPr>
        <p:spPr>
          <a:xfrm>
            <a:off x="3853404" y="5428557"/>
            <a:ext cx="530225" cy="155575"/>
          </a:xfrm>
          <a:prstGeom prst="right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extBox 30"/>
          <p:cNvSpPr txBox="1">
            <a:spLocks noChangeArrowheads="1"/>
          </p:cNvSpPr>
          <p:nvPr/>
        </p:nvSpPr>
        <p:spPr bwMode="auto">
          <a:xfrm>
            <a:off x="4499516" y="5244407"/>
            <a:ext cx="6985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296</a:t>
            </a:r>
            <a:endParaRPr lang="ru-RU" altLang="en-US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ставок</a:t>
            </a:r>
            <a:endParaRPr lang="en-US" altLang="en-US" sz="28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31"/>
          <p:cNvSpPr txBox="1">
            <a:spLocks noChangeArrowheads="1"/>
          </p:cNvSpPr>
          <p:nvPr/>
        </p:nvSpPr>
        <p:spPr bwMode="auto">
          <a:xfrm>
            <a:off x="6150770" y="4616721"/>
            <a:ext cx="6985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310</a:t>
            </a:r>
            <a:endParaRPr lang="ru-RU" altLang="en-US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ставок</a:t>
            </a:r>
            <a:endParaRPr lang="en-US" altLang="en-US" sz="28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Стрелка вправо 61"/>
          <p:cNvSpPr/>
          <p:nvPr/>
        </p:nvSpPr>
        <p:spPr>
          <a:xfrm>
            <a:off x="6868320" y="4780233"/>
            <a:ext cx="530225" cy="155575"/>
          </a:xfrm>
          <a:prstGeom prst="right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TextBox 33"/>
          <p:cNvSpPr txBox="1">
            <a:spLocks noChangeArrowheads="1"/>
          </p:cNvSpPr>
          <p:nvPr/>
        </p:nvSpPr>
        <p:spPr bwMode="auto">
          <a:xfrm>
            <a:off x="7488667" y="4623071"/>
            <a:ext cx="69923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276</a:t>
            </a:r>
            <a:endParaRPr lang="ru-RU" altLang="en-US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ставок</a:t>
            </a:r>
            <a:endParaRPr lang="en-US" altLang="en-US" sz="28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37"/>
          <p:cNvSpPr txBox="1">
            <a:spLocks noChangeArrowheads="1"/>
          </p:cNvSpPr>
          <p:nvPr/>
        </p:nvSpPr>
        <p:spPr bwMode="auto">
          <a:xfrm>
            <a:off x="9395620" y="4621483"/>
            <a:ext cx="681037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113</a:t>
            </a:r>
            <a:endParaRPr lang="ru-RU" altLang="en-US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ставок</a:t>
            </a:r>
            <a:endParaRPr lang="en-US" altLang="en-US" sz="28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Стрелка вправо 64"/>
          <p:cNvSpPr/>
          <p:nvPr/>
        </p:nvSpPr>
        <p:spPr>
          <a:xfrm>
            <a:off x="10216357" y="4804045"/>
            <a:ext cx="530225" cy="153987"/>
          </a:xfrm>
          <a:prstGeom prst="right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TextBox 39"/>
          <p:cNvSpPr txBox="1">
            <a:spLocks noChangeArrowheads="1"/>
          </p:cNvSpPr>
          <p:nvPr/>
        </p:nvSpPr>
        <p:spPr bwMode="auto">
          <a:xfrm>
            <a:off x="10922786" y="4618308"/>
            <a:ext cx="625492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62</a:t>
            </a:r>
            <a:endParaRPr lang="ru-RU" altLang="en-US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ставок</a:t>
            </a:r>
            <a:endParaRPr lang="en-US" altLang="en-US" sz="28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Левая фигурная скобка 2">
            <a:extLst>
              <a:ext uri="{FF2B5EF4-FFF2-40B4-BE49-F238E27FC236}">
                <a16:creationId xmlns:a16="http://schemas.microsoft.com/office/drawing/2014/main" id="{B1C8253F-3443-B2E0-BD9C-5B2BC33C6C20}"/>
              </a:ext>
            </a:extLst>
          </p:cNvPr>
          <p:cNvSpPr/>
          <p:nvPr/>
        </p:nvSpPr>
        <p:spPr>
          <a:xfrm rot="16200000">
            <a:off x="5868627" y="449406"/>
            <a:ext cx="545425" cy="11034504"/>
          </a:xfrm>
          <a:prstGeom prst="leftBrace">
            <a:avLst>
              <a:gd name="adj1" fmla="val 118539"/>
              <a:gd name="adj2" fmla="val 50005"/>
            </a:avLst>
          </a:prstGeom>
          <a:ln w="38100">
            <a:solidFill>
              <a:srgbClr val="00206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C8670C-469E-AF41-5BF5-1140121745C1}"/>
              </a:ext>
            </a:extLst>
          </p:cNvPr>
          <p:cNvSpPr txBox="1"/>
          <p:nvPr/>
        </p:nvSpPr>
        <p:spPr>
          <a:xfrm>
            <a:off x="5542076" y="6344787"/>
            <a:ext cx="1403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20,</a:t>
            </a:r>
            <a:r>
              <a:rPr lang="ru-RU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ru-RU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Box 23"/>
          <p:cNvSpPr txBox="1">
            <a:spLocks noChangeArrowheads="1"/>
          </p:cNvSpPr>
          <p:nvPr/>
        </p:nvSpPr>
        <p:spPr bwMode="auto">
          <a:xfrm>
            <a:off x="3233369" y="4669400"/>
            <a:ext cx="545982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ru-RU" altLang="en-US" sz="10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en-US" sz="10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0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</a:t>
            </a:r>
            <a:endParaRPr lang="en-US" altLang="en-US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Стрелка вправо 67"/>
          <p:cNvSpPr/>
          <p:nvPr/>
        </p:nvSpPr>
        <p:spPr>
          <a:xfrm>
            <a:off x="3843486" y="4839262"/>
            <a:ext cx="528638" cy="155575"/>
          </a:xfrm>
          <a:prstGeom prst="right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TextBox 25"/>
          <p:cNvSpPr txBox="1">
            <a:spLocks noChangeArrowheads="1"/>
          </p:cNvSpPr>
          <p:nvPr/>
        </p:nvSpPr>
        <p:spPr bwMode="auto">
          <a:xfrm>
            <a:off x="4497022" y="4682016"/>
            <a:ext cx="50526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altLang="en-US" sz="10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en-US" sz="10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0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</a:t>
            </a:r>
            <a:endParaRPr lang="en-US" altLang="en-US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886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Ревизия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налоговых льгот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-30290" y="999914"/>
            <a:ext cx="419653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Налоговые льготы </a:t>
            </a:r>
            <a:r>
              <a:rPr lang="ru-RU" sz="16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итогам 2022 года</a:t>
            </a:r>
            <a:endParaRPr lang="ru-RU" sz="1600" u="sng" dirty="0">
              <a:solidFill>
                <a:srgbClr val="002060"/>
              </a:solidFill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532ED3A2-4E46-4924-8DDF-8B21D20E9469}"/>
              </a:ext>
            </a:extLst>
          </p:cNvPr>
          <p:cNvSpPr/>
          <p:nvPr/>
        </p:nvSpPr>
        <p:spPr>
          <a:xfrm>
            <a:off x="-30290" y="1394576"/>
            <a:ext cx="4512322" cy="43699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lvl="0" algn="ctr">
              <a:defRPr/>
            </a:pPr>
            <a:r>
              <a:rPr lang="ru-RU" b="1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9 548,8 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млрд. тенге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0D016D19-97E3-42C4-BA4B-8E09980D9E23}"/>
              </a:ext>
            </a:extLst>
          </p:cNvPr>
          <p:cNvSpPr/>
          <p:nvPr/>
        </p:nvSpPr>
        <p:spPr>
          <a:xfrm>
            <a:off x="54275" y="3044632"/>
            <a:ext cx="4503111" cy="4138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ИПН: 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2,4 </a:t>
            </a: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млрд. тенге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0D016D19-97E3-42C4-BA4B-8E09980D9E23}"/>
              </a:ext>
            </a:extLst>
          </p:cNvPr>
          <p:cNvSpPr/>
          <p:nvPr/>
        </p:nvSpPr>
        <p:spPr>
          <a:xfrm>
            <a:off x="54276" y="2148827"/>
            <a:ext cx="4503110" cy="3858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КПН:</a:t>
            </a:r>
            <a:r>
              <a:rPr kumimoji="0" lang="ru-RU" b="1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1 938,4 </a:t>
            </a: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млрд. тенге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0D016D19-97E3-42C4-BA4B-8E09980D9E23}"/>
              </a:ext>
            </a:extLst>
          </p:cNvPr>
          <p:cNvSpPr/>
          <p:nvPr/>
        </p:nvSpPr>
        <p:spPr>
          <a:xfrm>
            <a:off x="68623" y="1771609"/>
            <a:ext cx="4512322" cy="41675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НДС: 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7 604,3 </a:t>
            </a: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млрд. тенге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0D016D19-97E3-42C4-BA4B-8E09980D9E23}"/>
              </a:ext>
            </a:extLst>
          </p:cNvPr>
          <p:cNvSpPr/>
          <p:nvPr/>
        </p:nvSpPr>
        <p:spPr>
          <a:xfrm>
            <a:off x="54275" y="2584720"/>
            <a:ext cx="4503111" cy="410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СН: 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3,7 </a:t>
            </a: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млрд. тенге</a:t>
            </a:r>
          </a:p>
        </p:txBody>
      </p:sp>
      <p:cxnSp>
        <p:nvCxnSpPr>
          <p:cNvPr id="22" name="Прямая соединительная линия 3">
            <a:extLst>
              <a:ext uri="{FF2B5EF4-FFF2-40B4-BE49-F238E27FC236}">
                <a16:creationId xmlns:a16="http://schemas.microsoft.com/office/drawing/2014/main" id="{B7FF072B-555A-A8D2-E4BE-0E0F0A5AD771}"/>
              </a:ext>
            </a:extLst>
          </p:cNvPr>
          <p:cNvCxnSpPr>
            <a:cxnSpLocks/>
          </p:cNvCxnSpPr>
          <p:nvPr/>
        </p:nvCxnSpPr>
        <p:spPr>
          <a:xfrm flipH="1" flipV="1">
            <a:off x="4656299" y="999914"/>
            <a:ext cx="9377" cy="5482502"/>
          </a:xfrm>
          <a:prstGeom prst="line">
            <a:avLst/>
          </a:prstGeom>
          <a:ln w="9525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467973"/>
              </p:ext>
            </p:extLst>
          </p:nvPr>
        </p:nvGraphicFramePr>
        <p:xfrm>
          <a:off x="67902" y="3551392"/>
          <a:ext cx="4466646" cy="1293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740">
                  <a:extLst>
                    <a:ext uri="{9D8B030D-6E8A-4147-A177-3AD203B41FA5}">
                      <a16:colId xmlns:a16="http://schemas.microsoft.com/office/drawing/2014/main" val="402507509"/>
                    </a:ext>
                  </a:extLst>
                </a:gridCol>
                <a:gridCol w="2589325">
                  <a:extLst>
                    <a:ext uri="{9D8B030D-6E8A-4147-A177-3AD203B41FA5}">
                      <a16:colId xmlns:a16="http://schemas.microsoft.com/office/drawing/2014/main" val="2054858930"/>
                    </a:ext>
                  </a:extLst>
                </a:gridCol>
                <a:gridCol w="1142581">
                  <a:extLst>
                    <a:ext uri="{9D8B030D-6E8A-4147-A177-3AD203B41FA5}">
                      <a16:colId xmlns:a16="http://schemas.microsoft.com/office/drawing/2014/main" val="2244640947"/>
                    </a:ext>
                  </a:extLst>
                </a:gridCol>
              </a:tblGrid>
              <a:tr h="57636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  <a:r>
                        <a:rPr lang="kk-KZ" sz="20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6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пункта НК, имеющих признаки льгот </a:t>
                      </a:r>
                      <a:r>
                        <a:rPr kumimoji="0" lang="ru-RU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(проведена ревизия)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9,5 </a:t>
                      </a:r>
                      <a:r>
                        <a:rPr kumimoji="0" lang="ru-RU" sz="1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трлн. тенге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0643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6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 итогам ревизии:</a:t>
                      </a:r>
                      <a:endParaRPr kumimoji="0" lang="ru-RU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01302"/>
                  </a:ext>
                </a:extLst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647396"/>
              </p:ext>
            </p:extLst>
          </p:nvPr>
        </p:nvGraphicFramePr>
        <p:xfrm>
          <a:off x="0" y="5553627"/>
          <a:ext cx="4466646" cy="652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740">
                  <a:extLst>
                    <a:ext uri="{9D8B030D-6E8A-4147-A177-3AD203B41FA5}">
                      <a16:colId xmlns:a16="http://schemas.microsoft.com/office/drawing/2014/main" val="2072964947"/>
                    </a:ext>
                  </a:extLst>
                </a:gridCol>
                <a:gridCol w="2589325">
                  <a:extLst>
                    <a:ext uri="{9D8B030D-6E8A-4147-A177-3AD203B41FA5}">
                      <a16:colId xmlns:a16="http://schemas.microsoft.com/office/drawing/2014/main" val="1125277635"/>
                    </a:ext>
                  </a:extLst>
                </a:gridCol>
                <a:gridCol w="1142581">
                  <a:extLst>
                    <a:ext uri="{9D8B030D-6E8A-4147-A177-3AD203B41FA5}">
                      <a16:colId xmlns:a16="http://schemas.microsoft.com/office/drawing/2014/main" val="20695775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288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6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пунктов не являются налоговыми льготами </a:t>
                      </a:r>
                      <a:endParaRPr kumimoji="0" lang="ru-R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2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6,2</a:t>
                      </a:r>
                      <a:r>
                        <a:rPr kumimoji="0" lang="kk-KZ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kk-KZ" sz="1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трлн. тенге</a:t>
                      </a:r>
                      <a:endParaRPr kumimoji="0" lang="ru-RU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519892"/>
                  </a:ext>
                </a:extLst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147034"/>
              </p:ext>
            </p:extLst>
          </p:nvPr>
        </p:nvGraphicFramePr>
        <p:xfrm>
          <a:off x="0" y="4843956"/>
          <a:ext cx="4466646" cy="652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740">
                  <a:extLst>
                    <a:ext uri="{9D8B030D-6E8A-4147-A177-3AD203B41FA5}">
                      <a16:colId xmlns:a16="http://schemas.microsoft.com/office/drawing/2014/main" val="1709190267"/>
                    </a:ext>
                  </a:extLst>
                </a:gridCol>
                <a:gridCol w="2589325">
                  <a:extLst>
                    <a:ext uri="{9D8B030D-6E8A-4147-A177-3AD203B41FA5}">
                      <a16:colId xmlns:a16="http://schemas.microsoft.com/office/drawing/2014/main" val="1188130660"/>
                    </a:ext>
                  </a:extLst>
                </a:gridCol>
                <a:gridCol w="1142581">
                  <a:extLst>
                    <a:ext uri="{9D8B030D-6E8A-4147-A177-3AD203B41FA5}">
                      <a16:colId xmlns:a16="http://schemas.microsoft.com/office/drawing/2014/main" val="2780348789"/>
                    </a:ext>
                  </a:extLst>
                </a:gridCol>
              </a:tblGrid>
              <a:tr h="576364"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451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6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пунктов определены как льготы</a:t>
                      </a:r>
                      <a:endParaRPr kumimoji="0" lang="ru-R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2000" b="1" i="0" u="none" strike="noStrike" kern="1200" cap="none" spc="0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3,3</a:t>
                      </a:r>
                      <a:r>
                        <a:rPr kumimoji="0" lang="kk-KZ" sz="1400" b="1" i="0" u="none" strike="noStrike" kern="1200" cap="none" spc="0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kk-KZ" sz="1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трлн. тенге</a:t>
                      </a:r>
                      <a:endParaRPr kumimoji="0" lang="ru-RU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103058"/>
                  </a:ext>
                </a:extLst>
              </a:tr>
            </a:tbl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6052050" y="3959342"/>
            <a:ext cx="736600" cy="5000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855329" y="936706"/>
            <a:ext cx="7313271" cy="431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Предложения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764589" y="1366591"/>
            <a:ext cx="1514447" cy="3323104"/>
          </a:xfrm>
          <a:prstGeom prst="rect">
            <a:avLst/>
          </a:prstGeom>
          <a:solidFill>
            <a:srgbClr val="D9D9D9">
              <a:alpha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-8255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16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Общие подходы</a:t>
            </a: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79036" y="1335304"/>
            <a:ext cx="5800472" cy="3387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145" lvl="4" indent="-144145" algn="just">
              <a:lnSpc>
                <a:spcPct val="114000"/>
              </a:lnSpc>
              <a:spcBef>
                <a:spcPts val="3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регламентация 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понятия налоговых льгот</a:t>
            </a:r>
          </a:p>
          <a:p>
            <a:pPr marL="144145" lvl="4" indent="-144145" algn="just">
              <a:lnSpc>
                <a:spcPct val="114000"/>
              </a:lnSpc>
              <a:spcBef>
                <a:spcPts val="3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отражение всех налоговых льгот в декларациях</a:t>
            </a:r>
          </a:p>
          <a:p>
            <a:pPr marL="144145" lvl="4" indent="-144145" algn="just">
              <a:lnSpc>
                <a:spcPct val="114000"/>
              </a:lnSpc>
              <a:spcBef>
                <a:spcPts val="3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установление перечня налоговых льгот по каждому налогу</a:t>
            </a:r>
          </a:p>
          <a:p>
            <a:pPr marL="144145" lvl="4" indent="-144145" algn="just">
              <a:lnSpc>
                <a:spcPct val="114000"/>
              </a:lnSpc>
              <a:spcBef>
                <a:spcPts val="3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установление сроков действия по отдельным </a:t>
            </a:r>
            <a:r>
              <a:rPr lang="ru-RU" sz="16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льготам</a:t>
            </a:r>
            <a:endParaRPr lang="en-US" sz="1600" kern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145" lvl="4" indent="-144145" algn="just">
              <a:lnSpc>
                <a:spcPct val="114000"/>
              </a:lnSpc>
              <a:spcBef>
                <a:spcPts val="3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обязательный мониторинг отраслевыми госорганами за достижением направленных целей при введении </a:t>
            </a:r>
            <a:r>
              <a:rPr lang="ru-RU" sz="16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льгот</a:t>
            </a:r>
            <a:endParaRPr lang="en-US" sz="1600" kern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145" lvl="4" indent="-144145" algn="just">
              <a:lnSpc>
                <a:spcPct val="114000"/>
              </a:lnSpc>
              <a:spcBef>
                <a:spcPts val="3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установление встречных обязательств при предоставлении отдельных налоговых </a:t>
            </a:r>
            <a:r>
              <a:rPr lang="ru-RU" sz="16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льгот</a:t>
            </a:r>
          </a:p>
          <a:p>
            <a:pPr marL="144145" lvl="4" indent="-144145" algn="just">
              <a:lnSpc>
                <a:spcPct val="114000"/>
              </a:lnSpc>
              <a:spcBef>
                <a:spcPts val="3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налоговая тайна не распространяется на примененные налоговые льготы</a:t>
            </a:r>
            <a:endParaRPr lang="ru-RU" sz="16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789283" y="4934139"/>
            <a:ext cx="1489752" cy="1515873"/>
          </a:xfrm>
          <a:prstGeom prst="rect">
            <a:avLst/>
          </a:prstGeom>
          <a:solidFill>
            <a:srgbClr val="D9D9D9">
              <a:alpha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-8255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Сокращение налоговых льгот</a:t>
            </a: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279035" y="5034091"/>
            <a:ext cx="5800473" cy="911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145" lvl="4" indent="-144145" algn="just">
              <a:lnSpc>
                <a:spcPct val="114000"/>
              </a:lnSpc>
              <a:spcBef>
                <a:spcPts val="3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отмена более 20% налоговых льгот (сохранение тех льгот, по которым предоставлены обоснования эффективности льготы)</a:t>
            </a:r>
            <a:endParaRPr lang="ru-RU" sz="16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928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Дифференциация ставок КПН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96787" y="1072054"/>
            <a:ext cx="4669352" cy="51044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Предложения по ставкам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5" name="Таблица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119738"/>
              </p:ext>
            </p:extLst>
          </p:nvPr>
        </p:nvGraphicFramePr>
        <p:xfrm>
          <a:off x="296786" y="1539594"/>
          <a:ext cx="11448523" cy="5258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6788">
                  <a:extLst>
                    <a:ext uri="{9D8B030D-6E8A-4147-A177-3AD203B41FA5}">
                      <a16:colId xmlns:a16="http://schemas.microsoft.com/office/drawing/2014/main" val="1709190267"/>
                    </a:ext>
                  </a:extLst>
                </a:gridCol>
                <a:gridCol w="7841735">
                  <a:extLst>
                    <a:ext uri="{9D8B030D-6E8A-4147-A177-3AD203B41FA5}">
                      <a16:colId xmlns:a16="http://schemas.microsoft.com/office/drawing/2014/main" val="1188130660"/>
                    </a:ext>
                  </a:extLst>
                </a:gridCol>
              </a:tblGrid>
              <a:tr h="1694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/>
                          <a:sym typeface="Arial" panose="020B0604020202020204"/>
                        </a:rPr>
                        <a:t>25%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600" b="1" kern="0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/>
                          <a:sym typeface="Arial" panose="020B0604020202020204"/>
                        </a:rPr>
                        <a:t>25%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/>
                          <a:sym typeface="Arial" panose="020B0604020202020204"/>
                        </a:rPr>
                        <a:t>Банковский сектор</a:t>
                      </a:r>
                    </a:p>
                    <a:p>
                      <a:pPr marL="0" marR="0" lvl="0" indent="0" algn="l" defTabSz="1219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0" noProof="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  <a:sym typeface="Arial" panose="020B0604020202020204"/>
                        </a:rPr>
                        <a:t>(за исключением доходов БВУ от кредитования </a:t>
                      </a:r>
                    </a:p>
                    <a:p>
                      <a:pPr marL="0" marR="0" lvl="0" indent="0" algn="l" defTabSz="1219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0" noProof="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  <a:sym typeface="Arial" panose="020B0604020202020204"/>
                        </a:rPr>
                        <a:t>реального сектора)</a:t>
                      </a:r>
                    </a:p>
                    <a:p>
                      <a:pPr marL="0" marR="0" lvl="0" indent="0" algn="l" defTabSz="1219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kern="0" noProof="0" dirty="0" smtClean="0">
                        <a:solidFill>
                          <a:prstClr val="black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l" defTabSz="1219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/>
                          <a:sym typeface="Arial" panose="020B0604020202020204"/>
                        </a:rPr>
                        <a:t>Игорный бизнес </a:t>
                      </a:r>
                      <a:endParaRPr lang="ru-RU" sz="2000" b="0" kern="0" noProof="0" dirty="0">
                        <a:solidFill>
                          <a:prstClr val="black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103058"/>
                  </a:ext>
                </a:extLst>
              </a:tr>
              <a:tr h="9594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/>
                          <a:sym typeface="Arial" panose="020B0604020202020204"/>
                        </a:rPr>
                        <a:t>20%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/>
                          <a:sym typeface="Arial" panose="020B0604020202020204"/>
                        </a:rPr>
                        <a:t>Общеустановленная ставка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/>
                        </a:rPr>
                        <a:t>действующая ставка КПН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263492"/>
                  </a:ext>
                </a:extLst>
              </a:tr>
              <a:tr h="16014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3600" b="1" kern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10%</a:t>
                      </a:r>
                      <a:endParaRPr lang="en-US" sz="3600" b="1" kern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/>
                          <a:sym typeface="Arial" panose="020B0604020202020204"/>
                        </a:rPr>
                        <a:t>Для обрабатывающей промышленности </a:t>
                      </a:r>
                      <a:r>
                        <a:rPr lang="ru-RU" sz="2000" b="0" kern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/>
                          <a:sym typeface="Arial" panose="020B0604020202020204"/>
                        </a:rPr>
                        <a:t>(</a:t>
                      </a:r>
                      <a:r>
                        <a:rPr lang="ru-RU" sz="2000" kern="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/>
                        </a:rPr>
                        <a:t>в зависимости от уровня передела),</a:t>
                      </a:r>
                      <a:r>
                        <a:rPr lang="ru-RU" sz="2000" kern="0" baseline="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/>
                        </a:rPr>
                        <a:t> </a:t>
                      </a:r>
                      <a:r>
                        <a:rPr lang="ru-RU" sz="2000" b="1" kern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социальн</a:t>
                      </a:r>
                      <a:r>
                        <a:rPr lang="ru-RU" sz="2000" b="1" kern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/>
                        </a:rPr>
                        <a:t>ая сфера, </a:t>
                      </a:r>
                      <a:r>
                        <a:rPr lang="ru-RU" sz="2000" kern="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/>
                        </a:rPr>
                        <a:t>(образование, медицина, здравоохранение),</a:t>
                      </a:r>
                      <a:r>
                        <a:rPr lang="ru-RU" sz="2000" b="1" kern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/>
                        </a:rPr>
                        <a:t> фин. лизинг</a:t>
                      </a:r>
                      <a:endParaRPr lang="ru-RU" sz="2000" b="1" kern="0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071666"/>
                  </a:ext>
                </a:extLst>
              </a:tr>
              <a:tr h="960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/>
                          <a:sym typeface="Arial" panose="020B0604020202020204"/>
                        </a:rPr>
                        <a:t>3%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/>
                        </a:rPr>
                        <a:t>Сельхозтоваропроизводители</a:t>
                      </a:r>
                      <a:endParaRPr lang="ru-RU" sz="2000" b="1" kern="0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/>
                        </a:rPr>
                        <a:t>(действующая) ставка с учетом льготы - 70%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547524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218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Стимулирование инвестиций и развитие обработки (1/2)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406" y="1098031"/>
            <a:ext cx="11937188" cy="43858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Налоговые 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льготы по 100% освобождению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от КПН, земельному налогу и налогу на имущество 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инвестиционным контрактам и участникам СЭЗ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общеустановленном режиме по КПН/ИПН 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предоставление «универсальных» возможностей, стимулирующих инвестиции в реальный сектор экономики:</a:t>
            </a:r>
          </a:p>
          <a:p>
            <a:pPr marL="625475" lvl="4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инвестиционные налоговые преференции в виде 100% вычета 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затрат на:</a:t>
            </a:r>
          </a:p>
          <a:p>
            <a:pPr marL="968375" lvl="4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приобретение/строительство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зданий, сооружений, машин, оборудования, программного обеспечения с обязательным условием использования не менее 3 лет</a:t>
            </a:r>
          </a:p>
          <a:p>
            <a:pPr marL="968375" lvl="4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реконструкцию, модернизацию, капитальный и текущий ремонт </a:t>
            </a:r>
            <a:r>
              <a:rPr kumimoji="1"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(по выбору налогоплательщика единовременно или через амортизацию)</a:t>
            </a: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пониженная ставка КПН (10%)/ИПН (5%) 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налогоплательщиков, осуществляющих 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производство и реализацию 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продукции 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собственного производства 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(по видам деятельности обрабатывающей промышленности)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Ставка налога в 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СНР для малого бизнеса 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2% 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дохода</a:t>
            </a: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06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Стимулирование инвестиций и развитие обработки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(2/2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123" y="5134267"/>
            <a:ext cx="11624650" cy="10387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Аплифт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расходам </a:t>
            </a:r>
            <a:r>
              <a:rPr lang="ru-RU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финансирование науки в размере </a:t>
            </a:r>
            <a:r>
              <a:rPr lang="ru-RU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200%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Пересмотр налогообложения доходов физических лиц по операциям с ценными бумагами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части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сальдирования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положительного и отрицательного прироста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стоимости</a:t>
            </a:r>
            <a:endParaRPr lang="ru-RU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336611"/>
            <a:ext cx="12192000" cy="62541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kk-KZ" sz="2800" b="1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Дополнительные стимулы</a:t>
            </a:r>
            <a:endParaRPr lang="en-US" sz="2800" b="1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072128"/>
            <a:ext cx="12102345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8480" indent="-2730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kumimoji="1"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 на </a:t>
            </a:r>
            <a:r>
              <a:rPr kumimoji="1"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отсрочку на 1 год по НДС на импорт сырья</a:t>
            </a:r>
            <a:r>
              <a:rPr kumimoji="1"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перерабатываемого в Казахстане, с целью предоставления возможности уплачивать налог после продажи готовой продукции</a:t>
            </a:r>
            <a:endParaRPr kumimoji="1" lang="ru-RU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8480" lvl="0" indent="-2730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kumimoji="1"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Сохранение</a:t>
            </a:r>
            <a:r>
              <a:rPr kumimoji="1"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действующих </a:t>
            </a:r>
            <a:r>
              <a:rPr kumimoji="1"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льгот по НДС</a:t>
            </a:r>
            <a:r>
              <a:rPr kumimoji="1"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23595" lvl="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803275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СИКам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инвестиционным контрактам;</a:t>
            </a:r>
          </a:p>
          <a:p>
            <a:pPr marL="823595" lvl="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803275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цепи импорт-реализация – лекарственных средств, транспортных средств, сельхозтехники, бытовой техники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868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Налогообложение 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игорного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бизнеса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6993" y="1199341"/>
            <a:ext cx="3837066" cy="133430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Предложения по КПН и НДС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4059" y="1144211"/>
            <a:ext cx="5219700" cy="14709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2700" marR="0" lvl="4" indent="0" algn="just" defTabSz="914400" rtl="0" eaLnBrk="1" fontAlgn="auto" latinLnBrk="0" hangingPunct="1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>
                <a:tab pos="10281920" algn="l"/>
              </a:tabLst>
              <a:defRPr/>
            </a:pP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/>
              </a:rPr>
              <a:t>КПН</a:t>
            </a:r>
          </a:p>
          <a:p>
            <a:pPr marL="12700" marR="0" lvl="4" indent="0" algn="just" defTabSz="914400" rtl="0" eaLnBrk="1" fontAlgn="auto" latinLnBrk="0" hangingPunct="1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>
                <a:tab pos="10281920" algn="l"/>
              </a:tabLst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/>
              </a:rPr>
              <a:t>увеличение ставки до </a:t>
            </a:r>
            <a:r>
              <a:rPr lang="ru-RU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25</a:t>
            </a: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/>
              </a:rPr>
              <a:t>%</a:t>
            </a: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/>
            </a:endParaRPr>
          </a:p>
          <a:p>
            <a:pPr marL="12700" marR="0" lvl="4" indent="0" algn="just" defTabSz="914400" rtl="0" eaLnBrk="1" fontAlgn="auto" latinLnBrk="0" hangingPunct="1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>
                <a:tab pos="10281920" algn="l"/>
              </a:tabLst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/>
              </a:rPr>
              <a:t>НДС</a:t>
            </a:r>
            <a:endParaRPr kumimoji="0" lang="ru-RU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/>
            </a:endParaRPr>
          </a:p>
          <a:p>
            <a:pPr marL="12700" marR="0" lvl="4" indent="0" algn="just" defTabSz="914400" rtl="0" eaLnBrk="1" fontAlgn="auto" latinLnBrk="0" hangingPunct="1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>
                <a:tab pos="10281920" algn="l"/>
              </a:tabLst>
              <a:defRPr/>
            </a:pP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/>
              </a:rPr>
              <a:t>отменить</a:t>
            </a: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74059" y="3034484"/>
            <a:ext cx="7451002" cy="381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lvl="4" algn="just">
              <a:lnSpc>
                <a:spcPct val="114000"/>
              </a:lnSpc>
              <a:spcBef>
                <a:spcPts val="3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увеличение 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ставок по </a:t>
            </a:r>
            <a:r>
              <a:rPr lang="ru-RU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объектам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36993" y="2831374"/>
            <a:ext cx="3837066" cy="8624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lvl="0" algn="ctr">
              <a:defRPr/>
            </a:pPr>
            <a:r>
              <a:rPr lang="ru-RU" sz="20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Предложение </a:t>
            </a:r>
            <a:r>
              <a:rPr lang="ru-RU" sz="20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налогу на игорный </a:t>
            </a:r>
            <a:r>
              <a:rPr lang="ru-RU" sz="20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бизнес</a:t>
            </a:r>
            <a:endParaRPr lang="en-US" sz="20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6993" y="3933450"/>
            <a:ext cx="3837066" cy="9809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lvl="0" algn="ctr">
              <a:defRPr/>
            </a:pPr>
            <a:r>
              <a:rPr lang="ru-RU" sz="20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Предложение по букмекерской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деятельности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74059" y="4015696"/>
            <a:ext cx="7659232" cy="718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3000"/>
              </a:lnSpc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специальный налог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размере 8%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от любой поступившей суммы от игроков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вместо всех налогов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4059" y="5316065"/>
            <a:ext cx="7758820" cy="72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lvl="4" algn="just">
              <a:lnSpc>
                <a:spcPct val="114000"/>
              </a:lnSpc>
              <a:spcBef>
                <a:spcPts val="3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обложение 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подоходным налогом фактически выплаченной суммы игроку (участнику), независимо от ставок и исхода игровых сессий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36993" y="5251253"/>
            <a:ext cx="3837066" cy="9809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lvl="0" algn="ctr">
              <a:defRPr/>
            </a:pPr>
            <a:r>
              <a:rPr lang="ru-RU" sz="20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Предложение по ИПН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41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1005</TotalTime>
  <Words>2262</Words>
  <Application>Microsoft Office PowerPoint</Application>
  <PresentationFormat>Широкоэкранный</PresentationFormat>
  <Paragraphs>375</Paragraphs>
  <Slides>19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30" baseType="lpstr">
      <vt:lpstr>ＭＳ Ｐゴシック</vt:lpstr>
      <vt:lpstr>Arial</vt:lpstr>
      <vt:lpstr>Calibri</vt:lpstr>
      <vt:lpstr>Calibri Light</vt:lpstr>
      <vt:lpstr>Century Gothic</vt:lpstr>
      <vt:lpstr>Tahoma</vt:lpstr>
      <vt:lpstr>Wingdings</vt:lpstr>
      <vt:lpstr>Wingdings 3</vt:lpstr>
      <vt:lpstr>1_Тема Office</vt:lpstr>
      <vt:lpstr>Сектор</vt:lpstr>
      <vt:lpstr>Слайд think-cell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Карина Лазарева</dc:creator>
  <cp:lastModifiedBy>Карина Лазарева</cp:lastModifiedBy>
  <cp:revision>108</cp:revision>
  <cp:lastPrinted>2024-06-12T06:32:49Z</cp:lastPrinted>
  <dcterms:created xsi:type="dcterms:W3CDTF">2024-05-17T10:30:13Z</dcterms:created>
  <dcterms:modified xsi:type="dcterms:W3CDTF">2024-06-19T07:53:05Z</dcterms:modified>
</cp:coreProperties>
</file>